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p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pa">
                <a:solidFill>
                  <a:schemeClr val="tx1">
                    <a:lumMod val="50000"/>
                    <a:lumOff val="50000"/>
                  </a:schemeClr>
                </a:solidFill>
              </a:rPr>
              <a:t>ਨੰ. 45 ਪਰਮੇਸ਼ੁਰ ਦਾ ਬਚਨ</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pa" sz="4400"/>
              <a:t>ਦੂਤ ਤੋਂ ਖੁਸ਼ਖਬਰੀ</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pa" sz="4000">
                <a:solidFill>
                  <a:srgbClr val="FF0000"/>
                </a:solidFill>
              </a:rPr>
              <a:t>ਅੱਜ ਦੀ ਕਵਿਜ਼</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pa" sz="3600">
                <a:solidFill>
                  <a:schemeClr val="tx1">
                    <a:lumMod val="65000"/>
                    <a:lumOff val="35000"/>
                  </a:schemeClr>
                </a:solidFill>
              </a:rPr>
              <a:t>ਮਰਿਯਮ ਨੂੰ ਖ਼ਬਰ ਕਿਸਨੇ ਦਿੱਤੀ?</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pa" sz="2800">
                <a:solidFill>
                  <a:schemeClr val="tx1">
                    <a:lumMod val="65000"/>
                    <a:lumOff val="35000"/>
                  </a:schemeClr>
                </a:solidFill>
              </a:rPr>
              <a:t>① </a:t>
            </a:r>
            <a:r xmlns:a="http://schemas.openxmlformats.org/drawingml/2006/main">
              <a:rPr altLang="ko-KR" dirty="0" lang="pa" sz="2800">
                <a:solidFill>
                  <a:schemeClr val="tx1">
                    <a:lumMod val="65000"/>
                    <a:lumOff val="35000"/>
                  </a:schemeClr>
                </a:solidFill>
              </a:rPr>
              <a:t>ਸ਼ੈਤਾਨ</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pa" sz="2800">
                <a:solidFill>
                  <a:schemeClr val="tx1">
                    <a:lumMod val="65000"/>
                    <a:lumOff val="35000"/>
                  </a:schemeClr>
                </a:solidFill>
              </a:rPr>
              <a:t>② </a:t>
            </a:r>
            <a:r xmlns:a="http://schemas.openxmlformats.org/drawingml/2006/main">
              <a:rPr altLang="ko-KR" dirty="0" lang="pa" sz="2800">
                <a:solidFill>
                  <a:schemeClr val="tx1">
                    <a:lumMod val="65000"/>
                    <a:lumOff val="35000"/>
                  </a:schemeClr>
                </a:solidFill>
              </a:rPr>
              <a:t>ਮਰਿਯਮ ਦਾ ਦੋਸਤ</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pa" sz="2800">
                <a:solidFill>
                  <a:schemeClr val="tx1">
                    <a:lumMod val="65000"/>
                    <a:lumOff val="35000"/>
                  </a:schemeClr>
                </a:solidFill>
              </a:rPr>
              <a:t>③ </a:t>
            </a:r>
            <a:r xmlns:a="http://schemas.openxmlformats.org/drawingml/2006/main">
              <a:rPr altLang="ko-KR" dirty="0" lang="pa" sz="2800">
                <a:solidFill>
                  <a:schemeClr val="tx1">
                    <a:lumMod val="65000"/>
                    <a:lumOff val="35000"/>
                  </a:schemeClr>
                </a:solidFill>
              </a:rPr>
              <a:t>ਦੂਤ</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pa" sz="2800">
                <a:solidFill>
                  <a:schemeClr val="tx1">
                    <a:lumMod val="65000"/>
                    <a:lumOff val="35000"/>
                  </a:schemeClr>
                </a:solidFill>
              </a:rPr>
              <a:t>④ </a:t>
            </a:r>
            <a:r xmlns:a="http://schemas.openxmlformats.org/drawingml/2006/main">
              <a:rPr altLang="ko-KR" dirty="0" lang="pa" sz="2800">
                <a:solidFill>
                  <a:schemeClr val="tx1">
                    <a:lumMod val="65000"/>
                    <a:lumOff val="35000"/>
                  </a:schemeClr>
                </a:solidFill>
              </a:rPr>
              <a:t>ਯਿਸੂ</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pa" sz="2800">
                <a:solidFill>
                  <a:srgbClr val="FF0000"/>
                </a:solidFill>
              </a:rPr>
              <a:t>③ </a:t>
            </a:r>
            <a:r xmlns:a="http://schemas.openxmlformats.org/drawingml/2006/main">
              <a:rPr altLang="ko-KR" dirty="0" lang="pa" sz="2800">
                <a:solidFill>
                  <a:srgbClr val="FF0000"/>
                </a:solidFill>
              </a:rPr>
              <a:t>ਦੂਤ</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ਸੰ. 54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ਖੂਹ 'ਤੇ ਸਾਮਰੀ ਔਰਤ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ਜੋ ਕੋਈ ਵੀ ਉਹ ਪਾਣੀ ਪੀਵੇਗਾ ਜੋ ਮੈਂ ਦਿੰਦਾ ਹਾਂ ਉਸਨੂੰ ਕਦੇ ਵੀ ਪਿਆਸ ਨਹੀਂ ਲੱਗੇਗੀ। ਸੱਚਮੁੱਚ, ਜੋ ਪਾਣੀ ਮੈਂ ਉਸਨੂੰ ਦਿੰਦਾ ਹਾਂ, ਉਹ ਉਸਦੇ ਵਿੱਚ ਸਦੀਵੀ ਜੀਵਨ ਲਈ ਪਾਣੀ ਦਾ ਝਰਨਾ ਬਣ ਜਾਵੇਗਾ।”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ਜਦੋਂ ਯਿਸੂ ਸਾਮਰਿਯਾ ਦੀ ਧਰਤੀ ਵਿੱਚੋਂ ਦੀ ਲੰਘ ਰਿਹਾ ਸੀ, ਤਾਂ ਉਹ ਖੂਹ ਉੱਤੇ ਇੱਕ ਔਰਤ ਨੂੰ ਮਿਲਿਆ ਅਤੇ ਕਿਹਾ। “ਕਿਰਪਾ ਕਰਕੇ ਮੈਨੂੰ ਥੋੜ੍ਹਾ ਪਾਣੀ ਦਿਓ।”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pa" altLang="ko-KR" sz="2600">
                <a:solidFill>
                  <a:schemeClr val="tx1">
                    <a:lumMod val="65000"/>
                    <a:lumOff val="35000"/>
                  </a:schemeClr>
                </a:solidFill>
              </a:rPr>
              <a:t>ਔਰਤ ਅਦਭੁਤ ਸੀ। ਕਿਉਂਕਿ ਯਹੂਦੀ ਸਾਮਰੀ ਲੋਕਾਂ ਨਾਲ ਗੱਲ ਨਹੀਂ ਕਰ ਰਹੇ ਹਨ। "ਜੇ ਤੁਹਾਨੂੰ ਪਤਾ ਹੁੰਦਾ ਕਿ ਮੈਂ ਕੌਣ ਹਾਂ, ਤਾਂ ਤੁਸੀਂ ਮੇਰੇ ਤੋਂ ਪਾਣੀ ਮੰਗਿਆ ਹੋਵੇਗਾ।" ਯਿਸੂ ਨੇ ਕਿਹਾ</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pa" altLang="ko-KR" sz="2600">
                <a:solidFill>
                  <a:schemeClr val="tx1">
                    <a:lumMod val="65000"/>
                    <a:lumOff val="35000"/>
                  </a:schemeClr>
                </a:solidFill>
              </a:rPr>
              <a:t>“ਕਿਉਂਕਿ ਜੋ ਪਾਣੀ ਮੈਂ ਦਿੰਦਾ ਹਾਂ ਉਹ ਜੀਵਨ ਦਾ ਪਾਣੀ ਹੈ ਜੋ ਦੁਬਾਰਾ ਕਦੇ ਪਿਆਸਾ ਨਹੀਂ ਹੁੰਦਾ।” ਔਰਤ ਯਿਸੂ ਬਾਰੇ ਉਤਸੁਕ ਹੋ ਗਈ। "ਤੁਸੀਂ ਕੌਣ ਹੋ, ਕੀ ਤੁਸੀਂ ਮੈਨੂੰ ਉਹ ਪਾਣੀ ਦੇ ਸਕਦੇ ਹੋ?"</a:t>
            </a:r>
            <a:r xmlns:a="http://schemas.openxmlformats.org/drawingml/2006/main">
              <a:rPr lang="pa"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“ਮੈਂ ਮਸੀਹ ਅਤੇ ਪਰਮੇਸ਼ੁਰ ਦਾ ਪੁੱਤਰ ਹਾਂ,” ਯਿਸੂ ਨੇ ਜਵਾਬ ਦਿੱਤਾ। ਇਸ 'ਤੇ ਉਹ ਘਬਰਾ ਗਈ।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pa" altLang="ko-KR" sz="2600">
                <a:solidFill>
                  <a:schemeClr val="tx1">
                    <a:lumMod val="65000"/>
                    <a:lumOff val="35000"/>
                  </a:schemeClr>
                </a:solidFill>
              </a:rPr>
              <a:t>ਉਹ ਆਪਣਾ ਪਾਣੀ ਦਾ ਘੜਾ ਛੱਡ ਕੇ ਸ਼ਹਿਰ ਵਾਪਸ ਚਲੀ ਗਈ ਅਤੇ ਲੋਕਾਂ ਨੂੰ ਯਿਸੂ ਬਾਰੇ ਕਿਹਾ। ਬਹੁਤ ਸਾਰੇ ਲੋਕ ਯਿਸੂ ਨੂੰ ਮਿਲਣ ਲਈ ਆਏ ਅਤੇ ਉਨ੍ਹਾਂ ਨੂੰ ਆਪਣੇ ਮੁਕਤੀਦਾਤਾ ਵਜੋਂ ਵਿਸ਼ਵਾਸ ਕੀਤਾ।</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ਜਿਵੇਂ ਹੀ ਸਾਮਰੀ ਔਰਤ ਯਿਸੂ ਨੂੰ ਮਿਲੀ, ਉਸਨੇ ਪਾਣੀ ਦਾ ਘੜਾ ਛੱਡ ਦਿੱਤਾ ਅਤੇ ਪਿੰਡ ਵਾਸੀਆਂ ਨੂੰ ਮੁਕਤੀ ਦੀ ਖੁਸ਼ਖਬਰੀ ਦੇਣ ਲਈ ਵਾਪਸ ਪਿੰਡ ਚਲੀ ਗਈ।</a:t>
            </a:r>
            <a:r xmlns:a="http://schemas.openxmlformats.org/drawingml/2006/main">
              <a:rPr altLang="en-US" lang="pa" sz="3200">
                <a:solidFill>
                  <a:schemeClr val="tx1">
                    <a:lumMod val="65000"/>
                    <a:lumOff val="35000"/>
                  </a:schemeClr>
                </a:solidFill>
              </a:rPr>
              <a:t> </a:t>
            </a:r>
            <a:r xmlns:a="http://schemas.openxmlformats.org/drawingml/2006/main">
              <a:rPr altLang="ko-KR" lang="pa" sz="3200">
                <a:solidFill>
                  <a:schemeClr val="tx1">
                    <a:lumMod val="65000"/>
                    <a:lumOff val="35000"/>
                  </a:schemeClr>
                </a:solidFill>
              </a:rPr>
              <a:t>ਅੰਤ ਵਿੱਚ, ਬਹੁਤ ਸਾਰੇ ਲੋਕ ਉਸ ਖੁਸ਼ਖਬਰੀ ਨੂੰ ਸੁਣਨ ਅਤੇ ਵਿਸ਼ਵਾਸ ਕਰਨ ਦੁਆਰਾ ਬਚਾਏ ਗਏ ਸਨ ਜਿਸਦਾ ਉਸਨੇ ਪ੍ਰਚਾਰ ਕੀਤਾ ਸੀ।</a:t>
            </a:r>
            <a:r xmlns:a="http://schemas.openxmlformats.org/drawingml/2006/main">
              <a:rPr altLang="en-US" lang="p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pa" sz="3200">
                <a:solidFill>
                  <a:schemeClr val="tx1">
                    <a:lumMod val="65000"/>
                    <a:lumOff val="35000"/>
                  </a:schemeClr>
                </a:solidFill>
              </a:rPr>
              <a:t>ਕੀ ਤੁਸੀਂ ਯਿਸੂ ਨੂੰ ਮਿਲੇ ਹੋ? ਕੀ ਤੁਸੀਂ ਦੂਜਿਆਂ ਨੂੰ ਯਿਸੂ ਬਾਰੇ ਦੱਸ ਰਹੇ ਹੋ? ਇੱਕ ਸਾਮਰੀ ਔਰਤ ਵਾਂਗ ਯਿਸੂ ਨੂੰ ਦੂਜਿਆਂ ਨਾਲ ਜਾਣ-ਪਛਾਣ ਬਾਰੇ ਕਿਵੇਂ?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r xmlns:a="http://schemas.openxmlformats.org/drawingml/2006/main">
              <a:rPr altLang="en-US" lang="pa" sz="3600">
                <a:solidFill>
                  <a:srgbClr val="0070c0"/>
                </a:solidFill>
              </a:rPr>
              <a:t> </a:t>
            </a:r>
            <a:r xmlns:a="http://schemas.openxmlformats.org/drawingml/2006/main">
              <a:rPr altLang="ko-KR" lang="pa" sz="3600">
                <a:solidFill>
                  <a:srgbClr val="0070c0"/>
                </a:solidFill>
              </a:rPr>
              <a:t>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ਸਾਨੂੰ ਜੀਵਨ ਦਾ ਪਾਣੀ ਦਿੰਦਾ ਹੈ ਤਾਂ ਜੋ ਸਾਡੀਆਂ ਰੂਹਾਂ ਨੂੰ ਕਦੇ ਵੀ ਪਿਆਸ ਨਾ ਲੱਗੇ।</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ਯਿਸੂ ਇੱਕ ਸਾਮਰੀ ਔਰਤ ਨੂੰ ਕਿੱਥੇ ਮਿਲਿਆ 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ਮਹਿਲ ਵਿੱਚ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ਸ਼ਹਿਰ 'ਤੇ</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ਗਲੀ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ਬਾਜ਼ਾਰ 'ਤੇ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ਖੂਹ 'ਤੇ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ਖੂਹ 'ਤੇ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pa" sz="4000">
                <a:solidFill>
                  <a:srgbClr val="FF0000"/>
                </a:solidFill>
              </a:rPr>
              <a:t>ਅੱਜ ਦਾ ਸ਼ਬਦ</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pa" sz="3600">
                <a:solidFill>
                  <a:schemeClr val="tx1">
                    <a:lumMod val="65000"/>
                    <a:lumOff val="35000"/>
                  </a:schemeClr>
                </a:solidFill>
              </a:rPr>
              <a:t>ਤੁਸੀਂ ਬੱਚੇ ਦੇ ਨਾਲ ਹੋਵੋਗੇ ਅਤੇ ਇੱਕ ਪੁੱਤਰ ਨੂੰ ਜਨਮ ਦੇਵੋਗੇ, ਅਤੇ ਤੁਸੀਂ ਉਸਨੂੰ ਯਿਸੂ ਦਾ ਨਾਮ ਦੇਣਾ ਹੈ।</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pa" sz="2800">
                <a:solidFill>
                  <a:schemeClr val="tx1">
                    <a:lumMod val="65000"/>
                    <a:lumOff val="35000"/>
                  </a:schemeClr>
                </a:solidFill>
              </a:rPr>
              <a:t>ਲੂਕਾ</a:t>
            </a:r>
            <a:r xmlns:a="http://schemas.openxmlformats.org/drawingml/2006/main">
              <a:rPr altLang="en-US" dirty="0" lang="pa" sz="2800">
                <a:solidFill>
                  <a:schemeClr val="tx1">
                    <a:lumMod val="65000"/>
                    <a:lumOff val="35000"/>
                  </a:schemeClr>
                </a:solidFill>
              </a:rPr>
              <a:t> </a:t>
            </a:r>
            <a:r xmlns:a="http://schemas.openxmlformats.org/drawingml/2006/main">
              <a:rPr altLang="ko-KR" dirty="0" lang="p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ਜੋ ਕੋਈ ਵੀ ਉਹ ਪਾਣੀ ਪੀਵੇਗਾ ਜੋ ਮੈਂ ਦਿੰਦਾ ਹਾਂ ਉਸਨੂੰ ਕਦੇ ਵੀ ਪਿਆਸ ਨਹੀਂ ਲੱਗੇਗੀ। ਸੱਚਮੁੱਚ, ਜੋ ਪਾਣੀ ਮੈਂ ਉਸਨੂੰ ਦਿੰਦਾ ਹਾਂ, ਉਹ ਉਸਦੇ ਵਿੱਚ ਸਦੀਵੀ ਜੀਵਨ ਲਈ ਪਾਣੀ ਦਾ ਝਰਨਾ ਬਣ ਜਾਵੇਗਾ।”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55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ਆਪਣੇ ਜਾਲ ਨੂੰ ਡੂੰਘੇ ਪਾਣੀ ਵਿੱਚ ਸੁੱਟ ਦਿਓ</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ਤਦ ਯਿਸੂ ਨੇ ਸ਼ਮਊਨ ਨੂੰ ਆਖਿਆ, ਨਾ ਡਰ, ਹੁਣ ਤੋਂ ਤੂੰ ਮਨੁੱਖਾਂ ਨੂੰ ਫੜੇਂਗਾ।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ਲੂਕਾ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ਜੋ ਪਤਰਸ ਦੀ ਬੇੜੀ ਉੱਤੇ ਚੜ੍ਹਿਆ ਅਤੇ ਬਚਨ ਸੁਣਾਇਆ, ਪਤਰਸ ਨੂੰ ਕਿਹਾ। "ਹੁਣ ਡੂੰਘੇ ਪਾਣੀ ਵਿੱਚ ਜਾਓ ਅਤੇ ਮੱਛੀਆਂ ਫੜਨ ਲਈ ਜਾਲ ਸੁੱਟੋ।"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“ਮਾਸਟਰ, ਅਸੀਂ ਸਾਰੀ ਰਾਤ ਸਖ਼ਤ ਮਿਹਨਤ ਕੀਤੀ ਹੈ ਅਤੇ ਕੁਝ ਵੀ ਨਹੀਂ ਫੜਿਆ ਹੈ। ਪਰ ਕਿਉਂਕਿ ਤੁਸੀਂ ਅਜਿਹਾ ਕਹਿੰਦੇ ਹੋ, ਮੈਂ ਜਾਲਾਂ ਨੂੰ ਹੇਠਾਂ ਸੁੱਟ ਦਿਆਂਗਾ।"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ਜਦੋਂ ਉਨ੍ਹਾਂ ਨੇ ਅਜਿਹਾ ਕੀਤਾ, ਤਾਂ ਉਨ੍ਹਾਂ ਨੇ ਇੰਨੀ ਵੱਡੀ ਗਿਣਤੀ ਵਿੱਚ ਮੱਛੀਆਂ ਫੜ ਲਈਆਂ ਕਿ ਉਨ੍ਹਾਂ ਦੇ ਜਾਲ ਟੁੱਟਣ ਲੱਗੇ। ਪੀਟਰ ਇਹ ਦੇਖ ਕੇ ਹੈਰਾਨ ਰਹਿ ਗਿਆ।</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pa" sz="3000">
                <a:solidFill>
                  <a:schemeClr val="tx1">
                    <a:lumMod val="65000"/>
                    <a:lumOff val="35000"/>
                  </a:schemeClr>
                </a:solidFill>
              </a:rPr>
              <a:t>ਉਸ ਸਮੇਂ, ਪਤਰਸ ਨੇ ਇਹ ਜਾਣ ਕੇ ਤੋਬਾ ਕੀਤੀ ਕਿ ਯਿਸੂ ਪਰਮੇਸ਼ੁਰ ਦਾ ਪੁੱਤਰ ਸੀ। "ਮੈਂ ਇੱਕ ਪਾਪੀ ਹਾਂ."</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pa" sz="3000">
                <a:solidFill>
                  <a:schemeClr val="tx1">
                    <a:lumMod val="65000"/>
                    <a:lumOff val="35000"/>
                  </a:schemeClr>
                </a:solidFill>
              </a:rPr>
              <a:t>ਯਿਸੂ ਨੇ ਕਿਹਾ. “ਡਰ ਨਾ, ਹੁਣ ਤੋਂ ਤੁਸੀਂ ਇੱਕ ਮਛੇਰੇ ਹੋਵੋਗੇ ਜੋ ਲੋਕਾਂ ਨੂੰ ਫੜਦਾ ਹੈ।” ਪਤਰਸ ਸਭ ਕੁਝ ਛੱਡ ਕੇ ਯਿਸੂ ਦਾ ਚੇਲਾ ਬਣ ਗਿਆ।</a:t>
            </a:r>
            <a:r xmlns:a="http://schemas.openxmlformats.org/drawingml/2006/main">
              <a:rPr altLang="en-US" lang="pa"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a:t>
            </a:r>
            <a:r xmlns:a="http://schemas.openxmlformats.org/drawingml/2006/main">
              <a:rPr altLang="en-US" lang="pa" sz="4000">
                <a:solidFill>
                  <a:srgbClr val="ff0000"/>
                </a:solidFill>
              </a:rPr>
              <a:t> </a:t>
            </a:r>
            <a:r xmlns:a="http://schemas.openxmlformats.org/drawingml/2006/main">
              <a:rPr altLang="ko-KR" lang="pa" sz="4000">
                <a:solidFill>
                  <a:srgbClr val="ff0000"/>
                </a:solidFill>
              </a:rPr>
              <a:t>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ਪਤਰਸ, ਜੋ ਯਿਸੂ ਨੂੰ ਮਿਲਿਆ,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ਤੋਬਾ ਕੀਤੀ ਅਤੇ ਉੱਥੇ ਹੀ ਆਗਿਆ ਮੰਨੀ।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ਉੱਥੇ ਤੋਬਾ ਅਤੇ ਆਗਿਆਕਾਰੀ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ਤੁਹਾਡੇ ਜੀਵਨ ਵਿੱਚ ਯਿਸੂ 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ਪਤਰਸ ਨੇ ਸਭ ਕੁਝ ਛੱਡ ਦਿੱਤਾ ਅਤੇ ਯਿਸੂ ਦੇ ਮਗਰ ਹੋ ਤੁਰਿਆ। ਪੀਟਰ ਵਾਂਗ, ਤੁਹਾਨੂੰ ਇੱਕ ਚੇਲਾ ਹੋਣਾ ਚਾਹੀਦਾ ਹੈ ਜੋ ਸੱਚੀ ਤੋਬਾ ਅਤੇ ਆਗਿਆਕਾਰੀ ਜਾਣਦਾ ਹੈ।</a:t>
            </a:r>
            <a:r xmlns:a="http://schemas.openxmlformats.org/drawingml/2006/main">
              <a:rPr altLang="en-US" lang="p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ਚਮਤਕਾਰ ਕਰਦਾ ਹੈ ਜੋ ਲੋਕਾਂ ਦੇ ਤਜ਼ਰਬਿਆਂ ਅਤੇ ਯੋਗਤਾਵਾਂ ਤੋਂ ਪਰੇ ਹੈ।</a:t>
            </a:r>
            <a:r xmlns:a="http://schemas.openxmlformats.org/drawingml/2006/main">
              <a:rPr altLang="en-US" lang="p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46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ਬੇਬੀ ਯਿਸੂ</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ਪੀਟਰ ਦਾ ਕੰਮ ਕੀ 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ਤਰਖਾਣ</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ਸ਼ੇਪਰਡ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ਮਛੇਰੇ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ਕਿਸਾਨ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③ </a:t>
            </a:r>
            <a:r xmlns:a="http://schemas.openxmlformats.org/drawingml/2006/main">
              <a:rPr altLang="ko-KR" lang="pa" sz="2800">
                <a:solidFill>
                  <a:srgbClr val="ff0000"/>
                </a:solidFill>
              </a:rPr>
              <a:t>ਮਛੇਰੇ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ਤਦ ਯਿਸੂ ਨੇ ਸ਼ਮਊਨ ਨੂੰ ਆਖਿਆ, ਨਾ ਡਰ, ਹੁਣ ਤੋਂ ਤੂੰ ਮਨੁੱਖਾਂ ਨੂੰ ਫੜੇਂਗਾ।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ਲੂਕਾ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56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ਜਿਸਨੇ ਚੇਲਿਆਂ ਨੂੰ ਬੁਲਾਇਆ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ਫ਼ਿਲਿਪੁੱਸ ਨੇ ਨਥਾਨਿਏਲ ਨੂੰ ਲੱਭਿਆ ਅਤੇ ਉਸਨੂੰ ਕਿਹਾ, "ਸਾਨੂੰ ਉਹ ਲੱਭਿਆ ਹੈ ਜਿਸ ਬਾਰੇ ਮੂਸਾ ਨੇ ਬਿਵਸਥਾ ਵਿੱਚ ਲਿਖਿਆ ਸੀ, ਅਤੇ ਜਿਸ ਬਾਰੇ ਨਬੀਆਂ ਨੇ ਵੀ ਲਿਖਿਆ ਸੀ - ਨਾਸਰਤ ਦਾ ਯਿਸੂ, ਯੂਸੁਫ਼ ਦਾ ਪੁੱਤਰ।"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ਨੇ ਪਤਰਸ, ਅੰਦ੍ਰਿਯਾਸ ਅਤੇ ਉਨ੍ਹਾਂ ਦੇ ਗੁਆਂਢੀ ਫ਼ਿਲਿਪੁੱਸ ਨੂੰ ਚੇਲਾ ਬਣਨ ਲਈ ਬੁਲਾਇਆ। "ਮੇਰੇ ਪਿੱਛੇ ਆਓ!"</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ਫ਼ਿਲਿਪੁੱਸ ਨੇ ਯਿਸੂ ਨੂੰ ਆਪਣੇ ਦੋਸਤ ਨਥਾਨਿਏਲ ਨਾਲ ਮਿਲਾਇਆ। "ਮਸੀਹਾ ਜਿਸਨੂੰ ਨਬੀਆਂ ਨੇ ਪੁਰਾਣੇ ਨੇਮ ਵਿੱਚ ਲਿਖਿਆ ਸੀ ਪ੍ਰਗਟ ਹੋਇਆ।"</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"ਨਾਸਰਤ! ਕੀ ਮਸੀਹਾ ਉਥੋਂ ਆ ਸਕਦਾ ਹੈ?" ਨਥਾਨੇਲ ਨੇ ਪੁੱਛਿਆ। "ਆਓ ਅਤੇ ਵੇਖੋ," ਫਿਲਿਪ ਨੇ ਕਿਹਾ.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ਨਥਾਨਿਏਲ ਨੂੰ ਕਿਹਾ। "ਤੁਸੀਂ ਇੱਕ ਸੱਚੇ ਇਜ਼ਰਾਈਲੀ ਹੋ, ਮੈਂ ਤੁਹਾਨੂੰ ਉਦੋਂ ਦੇਖਿਆ ਜਦੋਂ ਤੁਸੀਂ ਅਜੇ ਵੀ ਫਿਲਿਪ ਦੇ ਬੁਲਾਉਣ ਤੋਂ ਪਹਿਲਾਂ ਅੰਜੀਰ ਦੇ ਰੁੱਖ ਦੇ ਹੇਠਾਂ ਸੀ।"</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ਨਥਾਨਿਏਲ ਇਹ ਸੁਣ ਕੇ ਹੈਰਾਨ ਹੋਇਆ ਅਤੇ ਉਸਨੇ ਯਿਸੂ ਦੀ ਮਹਿਮਾ ਕੀਤੀ, “ਰੱਬੀ, ਤੁਸੀਂ ਪਰਮੇਸ਼ੁਰ ਦਾ ਪੁੱਤਰ ਅਤੇ ਇਸਰਾਏਲ ਦਾ ਰਾਜਾ ਹੋ।”</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ਜਿਵੇਂ ਹੀ ਨਥਾਨਿਏਲ ਨੂੰ ਪਤਾ ਲੱਗਾ</a:t>
            </a:r>
            <a:r xmlns:a="http://schemas.openxmlformats.org/drawingml/2006/main">
              <a:rPr altLang="en-US" lang="pa" sz="3200">
                <a:solidFill>
                  <a:schemeClr val="tx1">
                    <a:lumMod val="65000"/>
                    <a:lumOff val="35000"/>
                  </a:schemeClr>
                </a:solidFill>
              </a:rPr>
              <a:t> </a:t>
            </a:r>
            <a:r xmlns:a="http://schemas.openxmlformats.org/drawingml/2006/main">
              <a:rPr altLang="ko-KR" lang="pa" sz="3200">
                <a:solidFill>
                  <a:schemeClr val="tx1">
                    <a:lumMod val="65000"/>
                    <a:lumOff val="35000"/>
                  </a:schemeClr>
                </a:solidFill>
              </a:rPr>
              <a:t>ਯਿਸੂ ਮਸੀਹਾ ਹੈ, ਉਸਨੇ ਯਿਸੂ ਨੂੰ ਮਹਿਮਾ ਦਿੱਤੀ।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ਉਹ ਯਿਸੂ ਦਾ ਚੇਲਾ ਬਣ ਗਿਆ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ਸਾਨੂੰ ਯਿਸੂ ਦੀ ਮਹਿਮਾ ਕਰਨੀ ਚਾਹੀਦੀ ਹੈ ਜੋ ਸਾਡਾ ਮੁਕਤੀਦਾਤਾ ਹੈ, ਅਤੇ ਯਿਸੂ ਦੇ ਚੇਲੇ ਵਜੋਂ ਜੀਵਨ ਬਤੀਤ ਕਰਨਾ ਹੈ ਅਤੇ ਉਸਦੀ ਆਗਿਆ ਮੰਨਣੀ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ਅੱਜ ਡੇਵਿਡ ਦੇ ਕਸਬੇ ਵਿੱਚ ਤੁਹਾਡੇ ਲਈ ਇੱਕ ਮੁਕਤੀਦਾਤਾ ਪੈਦਾ ਹੋਇਆ ਹੈ; ਉਹ ਮਸੀਹ ਪ੍ਰਭੂ 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ਪਸੰਦ ਹੈ</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ਲੋਕਾਂ ਨੂੰ ਆਪਣੇ ਵਰਗਾ ਬਣਨ ਲਈ ਚੇਲੇ ਵਜੋਂ ਬੁਲਾਉਂਦਾ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ਨਥਾਨਿਏਲ ਨਾਲ ਯਿਸੂ ਦੀ ਜਾਣ-ਪਛਾਣ ਕਿਸਨੇ ਕਰਵਾਈ?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ਪੀਟਰ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ਫਿਲਿਪ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ਐਂਡਰਿਊ</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ਪੌਲੁਸ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② </a:t>
            </a:r>
            <a:r xmlns:a="http://schemas.openxmlformats.org/drawingml/2006/main">
              <a:rPr altLang="ko-KR" lang="pa" sz="2800">
                <a:solidFill>
                  <a:srgbClr val="ff0000"/>
                </a:solidFill>
              </a:rPr>
              <a:t>ਫਿਲਿਪ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ਫ਼ਿਲਿਪੁੱਸ ਨੇ ਨਥਾਨਿਏਲ ਨੂੰ ਲੱਭਿਆ ਅਤੇ ਉਸਨੂੰ ਕਿਹਾ, "ਸਾਨੂੰ ਉਹ ਲੱਭਿਆ ਹੈ ਜਿਸ ਬਾਰੇ ਮੂਸਾ ਨੇ ਬਿਵਸਥਾ ਵਿੱਚ ਲਿਖਿਆ ਸੀ, ਅਤੇ ਜਿਸ ਬਾਰੇ ਨਬੀਆਂ ਨੇ ਵੀ ਲਿਖਿਆ ਸੀ - ਨਾਸਰਤ ਦਾ ਯਿਸੂ, ਯੂਸੁਫ਼ ਦਾ ਪੁੱਤਰ।"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57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ਜਿਹੜਾ ਵਿਅਕਤੀ ਛੱਤ ਰਾਹੀਂ ਹੇਠਾਂ ਆਇਆ</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ਉਹ ਉੱਠਿਆ, ਆਪਣੀ ਮੰਜੀ ਚੁੱਕੀ ਅਤੇ ਉਨ੍ਹਾਂ ਸਾਰਿਆਂ ਨੂੰ ਦੇਖਦਿਆਂ ਬਾਹਰ ਨਿਕਲ ਗਿਆ। ਇਹ ਸੁਣ ਕੇ ਸਾਰੇ ਹੈਰਾਨ ਰਹਿ ਗਏ ਅਤੇ ਉਨ੍ਹਾਂ ਨੇ ਪਰਮੇਸ਼ੁਰ ਦੀ ਉਸਤਤਿ ਕਰਦੇ ਹੋਏ ਕਿਹਾ, "ਅਸੀਂ ਅਜਿਹਾ ਕਦੇ ਨਹੀਂ ਦੇਖਿਆ!"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ਜਦੋਂ ਲੋਕਾਂ ਨੇ ਯਿਸੂ ਦੇ ਠੀਕ ਹੋਣ ਬਾਰੇ ਸੁਣਿਆ, ਤਾਂ ਲੋਕ ਆਪਣੇ ਅਧਰੰਗੀ ਦੋਸਤ ਨੂੰ ਲਿਆਏ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ਪਰ ਜਿੱਥੇ ਯਿਸੂ ਸੀ ਉੱਥੇ ਬਹੁਤ ਸਾਰੇ ਲੋਕ ਸਨ। ਇਸ ਲਈ ਉਹ ਆਪਣੇ ਅਧਰੰਗੀ ਦੋਸਤ ਨੂੰ ਛੱਤ ਰਾਹੀਂ ਯਿਸੂ ਕੋਲ ਨਹੀਂ ਲੈ ਜਾ ਸਕੇ।</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ਅਖ਼ੀਰ ਵਿਚ, ਅਧਰੰਗੀ ਦੋਸਤ ਨੂੰ ਲਿਆਉਣ ਵਾਲਿਆਂ ਨੇ ਛੱਤ ਤੋੜ ਕੇ ਅਧਰੰਗੀ ਦੋਸਤ ਨੂੰ ਯਿਸੂ ਕੋਲ ਭੇਜਿਆ।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ਨੇ ਉਨ੍ਹਾਂ ਦੇ ਵਿਸ਼ਵਾਸ ਨੂੰ ਦੇਖਿਆ ਅਤੇ ਕਿਹਾ। "ਤੇਰੇ ਗੁਨਾਹ ਮਾਫ਼ ਹੋ ਗਏ ਹਨ। ਉੱਠ ਕੇ ਘਰ ਜਾ।"</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ਹੈਰਾਨੀ ਦੀ ਗੱਲ ਹੈ ਕਿ ਅਧਰੰਗ ਦਾ ਮਰੀਜ਼ ਫਿਲਹਾਲ ਠੀਕ ਹੋ ਗਿਆ ਸੀ। ਤਦ ਉਹ ਉੱਠਿਆ ਅਤੇ ਤੁਰਿਆ ਅਤੇ ਪਰਮੇਸ਼ੁਰ ਦੀ ਵਡਿਆਈ ਕੀਤੀ।</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pa" altLang="ko-KR" sz="2400">
                <a:solidFill>
                  <a:schemeClr val="tx1">
                    <a:lumMod val="65000"/>
                    <a:lumOff val="35000"/>
                  </a:schemeClr>
                </a:solidFill>
              </a:rPr>
              <a:t>ਜਦੋਂ ਮਰਿਯਮ ਦੇ ਬੱਚੇ ਹੋਣ ਦਾ ਸਮਾਂ ਆਇਆ, ਤਾਂ ਉਸ ਨੂੰ ਬੈਤਲਹਮ ਜਾਣਾ ਪਿਆ। ਪਰ ਕੋਈ ਕਮਰਾ ਨਾ ਹੋਣ ਕਰਕੇ ਉਸ ਨੇ ਖੁਰਲੀ ਵਿੱਚ ਇੱਕ ਬੱਚਾ ਪੈਦਾ ਕੀਤਾ।</a:t>
            </a:r>
            <a:r xmlns:a="http://schemas.openxmlformats.org/drawingml/2006/main">
              <a:rPr lang="pa"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ਅਧਰੰਗ ਦੇ ਦੋਸਤਾਂ ਨੂੰ ਮੁਸ਼ਕਲਾਂ ਅਤੇ ਅਪਾਹਜਤਾਵਾਂ ਸਨ, ਪਰ ਉਹ ਯਿਸੂ ਕੋਲ ਜਾਣਾ ਛੱਡ ਨਹੀਂ ਸਕਦੇ ਸਨ। ਕਿਉਂਕਿ ਉਨ੍ਹਾਂ ਨੂੰ ਯਿਸੂ ਵਿੱਚ ਵਿਸ਼ਵਾਸ ਸੀ।</a:t>
            </a:r>
            <a:r xmlns:a="http://schemas.openxmlformats.org/drawingml/2006/main">
              <a:rPr altLang="en-US" lang="pa" sz="3200">
                <a:solidFill>
                  <a:schemeClr val="tx1">
                    <a:lumMod val="65000"/>
                    <a:lumOff val="35000"/>
                  </a:schemeClr>
                </a:solidFill>
              </a:rPr>
              <a:t> </a:t>
            </a:r>
            <a:r xmlns:a="http://schemas.openxmlformats.org/drawingml/2006/main">
              <a:rPr altLang="ko-KR" lang="pa" sz="3200">
                <a:solidFill>
                  <a:schemeClr val="tx1">
                    <a:lumMod val="65000"/>
                    <a:lumOff val="35000"/>
                  </a:schemeClr>
                </a:solidFill>
              </a:rPr>
              <a:t>ਕੀ ਸਾਨੂੰ ਯਿਸੂ ਵਿੱਚ ਵਿਸ਼ਵਾਸ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ਜਦੋਂ ਅਸੀਂ ਵਿਸ਼ਵਾਸ ਨਾਲ ਯਿਸੂ ਕੋਲ ਆਉਂਦੇ ਹਾਂ, ਤਾਂ ਸਾਨੂੰ ਮੁਸ਼ਕਲਾਂ ਅਤੇ ਰੁਕਾਵਟਾਂ ਦੇ ਬਾਵਜੂਦ ਹਾਰ ਨਹੀਂ ਮੰਨਣੀ ਚਾਹੀਦੀ ਜੋ ਸਾਨੂੰ ਰੋਕਦੀਆਂ ਹਨ।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ਇਸ ਤਰ੍ਹਾਂ ਕਰਨ ਨਾਲ ਅਸੀਂ ਅਧਰੰਗੀ ਮਨੁੱਖ ਵਾਂਗ ਪਰਮੇਸ਼ੁਰ ਦੀ ਮਹਿਮਾ ਕਰ ਸਕਾਂਗੇ।</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ਉਨ੍ਹਾਂ ਨੂੰ ਰੱਦ ਨਹੀਂ ਕਰਦਾ ਜੋ ਉਸ ਕੋਲ ਆਉਂਦੇ ਹਨ। ਅਤੇ ਉਹ ਉਨ੍ਹਾਂ ਨੂੰ ਜੋ ਉਸ ਕੋਲ ਆਉਂਦਾ ਹੈ, ਦਿੰਦਾ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ਅਧਰੰਗੀ ਯਿਸੂ ਕੋਲ ਕਿਸ ਚੀਜ਼ ਦੁਆਰਾ ਆਇਆ 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ਵਿੰਡੋ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ਗੇਟ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ਕੰਧ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ਛੱਤ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ਛੱਤ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ਉਹ ਉੱਠਿਆ, ਆਪਣੀ ਮੰਜੀ ਚੁੱਕੀ ਅਤੇ ਉਨ੍ਹਾਂ ਸਾਰਿਆਂ ਨੂੰ ਦੇਖਦਿਆਂ ਬਾਹਰ ਨਿਕਲ ਗਿਆ। ਇਹ ਸੁਣ ਕੇ ਸਾਰੇ ਹੈਰਾਨ ਰਹਿ ਗਏ ਅਤੇ ਉਨ੍ਹਾਂ ਨੇ ਪਰਮੇਸ਼ੁਰ ਦੀ ਉਸਤਤਿ ਕਰਦੇ ਹੋਏ ਕਿਹਾ, "ਅਸੀਂ ਅਜਿਹਾ ਕਦੇ ਨਹੀਂ ਦੇਖਿਆ!"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58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ਮੈਥਿਊ ਨੂੰ ਬੁਲਾ ਰਿਹਾ 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ਜਦੋਂ ਯਿਸੂ ਉੱਥੋਂ ਅੱਗੇ ਵਧਿਆ, ਤਾਂ ਉਸਨੇ ਮੱਤੀ ਨਾਮ ਦੇ ਇੱਕ ਆਦਮੀ ਨੂੰ ਮਸੂਲੀਆ ਦੀ ਚੌਂਕੀ ਉੱਤੇ ਬੈਠੇ ਵੇਖਿਆ। “ਮੇਰੇ ਪਿੱਛੇ ਚੱਲੋ,” ਉਸਨੇ ਉਸਨੂੰ ਕਿਹਾ, ਅਤੇ ਮੈਥਿਊ ਉੱਠਿਆ ਅਤੇ ਉਸਦੇ ਮਗਰ ਹੋ ਤੁਰਿਆ।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ਮੈਥਿਊ ਨਾਂ ਦਾ ਇੱਕ ਮਸੂਲੀਆ ਸੀ। ਉਹ ਰੋਮ ਦੀ ਤਰਫ਼ੋਂ ਇਜ਼ਰਾਈਲੀਆਂ ਲਈ ਇੱਕ ਮਸੂਲੀਆ ਸੀ।</a:t>
            </a:r>
            <a:r xmlns:a="http://schemas.openxmlformats.org/drawingml/2006/main">
              <a:rPr lang="p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ਮੈਥਿਊ ਇੱਕ ਟੈਕਸ ਇਕੱਠਾ ਕਰਨ ਵਾਲਾ ਸੀ, ਇਸ ਲਈ ਉਸ ਕੋਲ ਬਹੁਤ ਸਾਰਾ ਪੈਸਾ ਸੀ। ਪਰ ਯਹੂਦੀ ਰੋਮ, ਵਿਜੇਤਾ ਲਈ ਕੰਮ ਕਰਨ ਵਾਲੇ ਟੈਕਸ ਵਸੂਲਣ ਵਾਲਿਆਂ ਨੂੰ ਨਫ਼ਰਤ ਕਰਦੇ ਸਨ।</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ਨੇ ਟੈਕਸ ਬੂਥ ਉੱਤੇ ਬੈਠੇ ਮੈਥਿਊ ਵੱਲ ਦੇਖਿਆ ਅਤੇ ਉਸਨੂੰ ਕਿਹਾ। "ਮੇਰੇ ਪਿੱਛੇ ਆਓ"</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ਮੈਥਿਊ ਨੇ ਤੁਰੰਤ ਸਭ ਕੁਝ ਤਿਆਗ ਦਿੱਤਾ ਅਤੇ ਯਿਸੂ ਦੇ ਮਗਰ ਹੋ ਤੁਰਿਆ। ਇਹ ਇਸ ਲਈ ਸੀ ਕਿਉਂਕਿ ਉਸਨੇ ਉਸਨੂੰ ਬੁਲਾਉਣ ਲਈ ਯਿਸੂ ਦਾ ਧੰਨਵਾਦ ਕੀਤਾ 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ਇਸ ਦੌਰਾਨ, ਸਵਰਗ ਤੋਂ ਉਨ੍ਹਾਂ ਚਰਵਾਹਿਆਂ ਨੂੰ ਇੱਕ ਆਵਾਜ਼ ਆਈ ਜੋ ਬੈਤਲਹਮ ਵਿੱਚ ਭੇਡਾਂ ਦੀ ਦੇਖ-ਭਾਲ ਕਰ ਰਹੇ ਸਨ।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“ਤੰਦਰੁਸਤ ਲੋਕਾਂ ਲਈ ਨਹੀਂ, ਬਿਮਾਰਾਂ ਲਈ ਡਾਕਟਰ ਦੀ ਲੋੜ ਹੁੰਦੀ ਹੈ।” ਮੈਥਿਊ ਯਿਸੂ ਦਾ ਚੇਲਾ ਬਣ ਗਿਆ।</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ਮੈਥਿਊ ਇੱਕ ਟੈਕਸ ਵਸੂਲਣ ਵਾਲਾ ਸੀ ਜਿਸਨੂੰ ਉਸਦੇ ਲੋਕ ਨਫ਼ਰਤ ਕਰਦੇ ਸਨ। ਪਰ, ਯਿਸੂ ਨੇ ਮੱਤੀ ਨੂੰ ਬੁਲਾਇਆ ਅਤੇ ਉਸ ਨੂੰ ਚੇਲਾ ਬਣਾਇਆ।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ਅਸੀਂ ਵੀ ਪਰਮੇਸ਼ੁਰ ਦੇ ਲੋਕ ਹਾਂ। ਪਰ ਅਸੀਂ ਯਿਸੂ ਦੇ ਚੇਲੇ ਕਹਾਉਣ ਲਈ ਕਾਫ਼ੀ ਨਹੀਂ ਹਾਂ।</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pa" sz="3200">
                <a:solidFill>
                  <a:schemeClr val="tx1">
                    <a:lumMod val="65000"/>
                    <a:lumOff val="35000"/>
                  </a:schemeClr>
                </a:solidFill>
              </a:rPr>
              <a:t>ਹਾਲਾਂਕਿ, ਯਿਸੂ ਸਾਨੂੰ ਆਪਣੇ ਚੇਲੇ ਬਣਾਉਣ ਲਈ ਸੱਦਦਾ ਹੈ। ਇਸ ਲਈ, ਸਾਨੂੰ ਉਸ ਦੇ ਸੱਦੇ ਦੇ ਯੋਗ ਬਣਨ ਲਈ ਉਸ ਦਾ ਕਹਿਣਾ ਮੰਨਣਾ ਚਾਹੀਦਾ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ਉਨ੍ਹਾਂ ਲੋਕਾਂ ਨੂੰ ਕਹਿੰਦਾ ਹੈ ਜੋ ਸੰਸਾਰ ਵਿੱਚ ਰੱਦ ਕੀਤੇ ਗਏ ਹਨ ਪਰਮੇਸ਼ੁਰ ਦੇ ਲੋਕ ਬਣਨ ਲਈ।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ਮੈਥਿਊ ਦਾ ਕੰਮ ਕੀ 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ਟੈਕਸ ਕੁਲੈਕਟਰ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ਮਛੇਰੇ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ਤਰਖਾਣ</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ਪੁਜਾਰੀ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① </a:t>
            </a:r>
            <a:r xmlns:a="http://schemas.openxmlformats.org/drawingml/2006/main">
              <a:rPr altLang="ko-KR" lang="pa" sz="2800">
                <a:solidFill>
                  <a:srgbClr val="ff0000"/>
                </a:solidFill>
              </a:rPr>
              <a:t>ਟੈਕਸ ਕੁਲੈਕਟਰ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ਜਦੋਂ ਯਿਸੂ ਉੱਥੋਂ ਅੱਗੇ ਵਧਿਆ, ਤਾਂ ਉਸਨੇ ਮੱਤੀ ਨਾਮ ਦੇ ਇੱਕ ਆਦਮੀ ਨੂੰ ਮਸੂਲੀਆ ਦੀ ਚੌਂਕੀ ਉੱਤੇ ਬੈਠੇ ਵੇਖਿਆ। “ਮੇਰੇ ਪਿੱਛੇ ਚੱਲੋ,” ਉਸਨੇ ਉਸਨੂੰ ਕਿਹਾ, ਅਤੇ ਮੈਥਿਊ ਉੱਠਿਆ ਅਤੇ ਉਸਦੇ ਮਗਰ ਹੋ ਤੁਰਿਆ।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59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ਨੇ ਬਾਰਾਂ ਚੇਲਿਆਂ ਨੂੰ ਚੁਣਿਆ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ਉਨ੍ਹਾਂ ਦਿਨਾਂ ਵਿੱਚੋਂ ਇੱਕ ਦਿਨ ਯਿਸੂ ਪ੍ਰਾਰਥਨਾ ਕਰਨ ਲਈ ਪਹਾੜੀ ਕਿਨਾਰੇ ਗਿਆ, ਅਤੇ ਪਰਮੇਸ਼ੁਰ ਨੂੰ ਪ੍ਰਾਰਥਨਾ ਕਰਦਿਆਂ ਰਾਤ ਬਿਤਾਈ।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a" sz="3600">
                <a:solidFill>
                  <a:schemeClr val="tx1">
                    <a:lumMod val="65000"/>
                    <a:lumOff val="35000"/>
                  </a:schemeClr>
                </a:solidFill>
              </a:rPr>
              <a:t>ਜਦੋਂ ਸਵੇਰ ਹੋਈ, ਉਸਨੇ ਆਪਣੇ ਚੇਲਿਆਂ ਨੂੰ ਆਪਣੇ ਕੋਲ ਬੁਲਾਇਆ ਅਤੇ ਉਨ੍ਹਾਂ ਵਿੱਚੋਂ ਬਾਰਾਂ ਨੂੰ ਚੁਣਿਆ, ਜਿਨ੍ਹਾਂ ਨੂੰ ਉਸਨੇ ਰਸੂਲ ਵੀ ਨਿਯੁਕਤ ਕੀਤਾ:</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ਲੂਕਾ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6:</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ਉੱਥੇ ਬਹੁਤ ਸਾਰੇ ਲੋਕ ਸਨ ਜਿਨ੍ਹਾਂ ਨੇ ਯਿਸੂ ਨੂੰ ਸੁਣਿਆ ਅਤੇ ਉਸਦਾ ਅਨੁਸਰਣ ਕੀਤਾ। ਉਹ ਯਿਸੂ ਦੇ ਨਾਲ ਗਏ ਅਤੇ ਯਿਸੂ ਤੋਂ ਸਿੱਖਿਆ</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ਪ੍ਰਾਰਥਨਾ ਕਰਨ ਤੋਂ ਬਾਅਦ, ਯਿਸੂ ਨੇ ਖਾਸ ਤੌਰ 'ਤੇ ਉਨ੍ਹਾਂ ਵਿੱਚੋਂ ਬਾਰਾਂ ਨੂੰ ਨਜ਼ਦੀਕੀ ਚੇਲਿਆਂ ਵਜੋਂ ਚੁਣਿਆ।</a:t>
            </a:r>
            <a:r xmlns:a="http://schemas.openxmlformats.org/drawingml/2006/main">
              <a:rPr lang="p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ਉਨ੍ਹਾਂ ਨੂੰ ਯਿਸੂ ਦੇ ਨਾਲ ਰਹਿਣ, ਖੁਸ਼ਖਬਰੀ ਦਾ ਪ੍ਰਚਾਰ ਕਰਨ ਅਤੇ ਭੂਤਾਂ ਨੂੰ ਕੱਢਣ ਲਈ ਚੁਣਿਆ ਗਿਆ ਸੀ।</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“ਸਵਰਗ ਦੀ ਮਹਿਮਾ, ਧਰਤੀ ਨੂੰ ਸ਼ਾਂਤੀ! ਖੁਸ਼ ਹੋਵੋ, ਯਿਸੂ ਦਾ ਜਨਮ ਹੋਇਆ ਹੈ। ” ਸਵਰਗ ਦੇ ਦੂਤ ਨੇ ਕਿਹਾ</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pa" sz="3000">
                <a:solidFill>
                  <a:schemeClr val="tx1">
                    <a:lumMod val="65000"/>
                    <a:lumOff val="35000"/>
                  </a:schemeClr>
                </a:solidFill>
              </a:rPr>
              <a:t>ਚੇਲੇ ਕਈ ਤਰ੍ਹਾਂ ਦੇ ਲੋਕ ਸਨ: ਉਨ੍ਹਾਂ ਵਿੱਚੋਂ ਕੁਝ ਮਛੇਰੇ ਸਨ, ਇੱਕ ਟੈਕਸ ਵਸੂਲਣ ਵਾਲੇ, ਇੱਕ ਕ੍ਰਾਂਤੀਕਾਰੀ, ਉਨ੍ਹਾਂ ਵਿੱਚੋਂ ਕੁਝ ਗਰਮ ਸੁਭਾਅ ਵਾਲੇ ਸਨ।</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ਪਰ ਯਿਸੂ ਨੇ ਆਪਣੇ ਚੇਲਿਆਂ ਨੂੰ ਚੰਗੀ ਤਰ੍ਹਾਂ ਚੁਣਨ ਲਈ ਪਰਮੇਸ਼ੁਰ ਨੂੰ ਪ੍ਰਾਰਥਨਾ ਕੀਤੀ, ਅਤੇ ਉਸ ਨੇ ਉਨ੍ਹਾਂ ਨੂੰ ਚੰਗੀ ਤਰ੍ਹਾਂ ਚੁਣਿਆ, ਉਨ੍ਹਾਂ ਦੀ ਚੰਗੀ ਦੇਖਭਾਲ ਕੀਤੀ ਅਤੇ ਉਨ੍ਹਾਂ ਨੂੰ ਚੰਗੀ ਤਰ੍ਹਾਂ ਸਿਖਾਇਆ।</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pa" sz="2800">
                <a:solidFill>
                  <a:schemeClr val="tx1">
                    <a:lumMod val="65000"/>
                    <a:lumOff val="35000"/>
                  </a:schemeClr>
                </a:solidFill>
              </a:rPr>
              <a:t>ਇਹੀ ਕਾਰਨ ਹੈ ਕਿ ਯਿਸੂ ਨੇ ਆਪਣੇ ਚੇਲਿਆਂ ਨੂੰ ਚੁਣਿਆ: 1) ਉਹਨਾਂ ਨੂੰ ਪਰਮੇਸ਼ੁਰ ਦਾ ਬਚਨ ਸਿਖਾਉਣ ਲਈ, 2) ਉਹਨਾਂ ਨੂੰ ਉਹਨਾਂ ਦੁਆਰਾ ਸਿੱਖਿਆ ਦੇ ਅਨੁਸਾਰ ਖੁਸ਼ਖਬਰੀ ਦਾ ਪ੍ਰਚਾਰ ਕਰਨ ਲਈ, ਅਤੇ 3) ਉਹਨਾਂ ਨੂੰ ਪਰਮੇਸ਼ੁਰ ਦੇ ਰਾਜ ਦੀ ਸ਼ਕਤੀ ਦਾ ਐਲਾਨ ਕਰਨ ਲਈ। ਇਨ੍ਹਾਂ ਕਾਰਨਾਂ ਕਰਕੇ, ਯਿਸੂ ਨੇ ਆਪਣੇ ਚੇਲਿਆਂ ਨੂੰ ਚੁਣਿਆ।</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ਅਸੀਂ ਯਿਸੂ ਦੇ ਚੇਲੇ ਵੀ ਹਾਂ।</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pa" sz="2800">
                <a:solidFill>
                  <a:schemeClr val="tx1">
                    <a:lumMod val="65000"/>
                    <a:lumOff val="35000"/>
                  </a:schemeClr>
                </a:solidFill>
              </a:rPr>
              <a:t>ਸਾਡਾ ਕੰਮ ਯਿਸੂ ਦੇ ਬਾਰਾਂ ਚੇਲਿਆਂ ਦੇ ਕੰਮ ਵਾਂਗ ਹੀ ਹੈ।</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pa" sz="2800">
                <a:solidFill>
                  <a:schemeClr val="tx1">
                    <a:lumMod val="65000"/>
                    <a:lumOff val="35000"/>
                  </a:schemeClr>
                </a:solidFill>
              </a:rPr>
              <a:t>ਅੱਜ ਤੋਂ ਸ਼ੁਰੂ ਕਰਦੇ ਹੋਏ ਚੇਲੇ ਦਾ ਜੀਵਨ ਜੀਉ </a:t>
            </a:r>
            <a:r xmlns:a="http://schemas.openxmlformats.org/drawingml/2006/main">
              <a:rPr altLang="ko-KR" lang="pa" sz="3200">
                <a:solidFill>
                  <a:schemeClr val="tx1">
                    <a:lumMod val="65000"/>
                    <a:lumOff val="35000"/>
                  </a:schemeClr>
                </a:solidFill>
              </a:rPr>
              <a:t>।</a:t>
            </a:r>
            <a:r xmlns:a="http://schemas.openxmlformats.org/drawingml/2006/main">
              <a:rPr altLang="en-US" lang="p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r xmlns:a="http://schemas.openxmlformats.org/drawingml/2006/main">
              <a:rPr altLang="en-US" lang="pa" sz="3600">
                <a:solidFill>
                  <a:srgbClr val="0070c0"/>
                </a:solidFill>
              </a:rPr>
              <a:t> </a:t>
            </a:r>
            <a:r xmlns:a="http://schemas.openxmlformats.org/drawingml/2006/main">
              <a:rPr altLang="ko-KR" lang="pa" sz="3600">
                <a:solidFill>
                  <a:srgbClr val="0070c0"/>
                </a:solidFill>
              </a:rPr>
              <a:t>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ਸਾਨੂੰ ਸਵਰਗ ਦੀ ਸੱਚਾਈ ਸਿਖਾਉਂਦਾ ਹੈ ਤਾਂ ਜੋ ਅਸੀਂ ਯਿਸੂ ਦੇ ਚੇਲਿਆਂ ਵਾਂਗ ਵਧ ਸਕੀਏ।</a:t>
            </a:r>
            <a:r xmlns:a="http://schemas.openxmlformats.org/drawingml/2006/main">
              <a:rPr altLang="en-US" lang="p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ਯਿਸੂ ਨੇ ਕਿੰਨੇ ਚੇਲਿਆਂ ਨੂੰ ਰਸੂਲ ਵਜੋਂ ਚੁਣਿਆ (ਜਿਨ੍ਹਾਂ ਨੂੰ ਭੇਜਿਆ ਗਿਆ ਹੈ)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ਦਸ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ਗਿਆਰਾਂ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ਬਾਰਾਂ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ਚੌਦਾਂ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③ </a:t>
            </a:r>
            <a:r xmlns:a="http://schemas.openxmlformats.org/drawingml/2006/main">
              <a:rPr altLang="ko-KR" lang="pa" sz="2800">
                <a:solidFill>
                  <a:srgbClr val="ff0000"/>
                </a:solidFill>
              </a:rPr>
              <a:t>ਬਾਰਾਂ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ਉਨ੍ਹਾਂ ਦਿਨਾਂ ਵਿੱਚੋਂ ਇੱਕ ਦਿਨ ਯਿਸੂ ਪ੍ਰਾਰਥਨਾ ਕਰਨ ਲਈ ਪਹਾੜੀ ਕਿਨਾਰੇ ਗਿਆ, ਅਤੇ ਪਰਮੇਸ਼ੁਰ ਨੂੰ ਪ੍ਰਾਰਥਨਾ ਕਰਦਿਆਂ ਰਾਤ ਬਿਤਾਈ।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a" sz="3600">
                <a:solidFill>
                  <a:schemeClr val="tx1">
                    <a:lumMod val="65000"/>
                    <a:lumOff val="35000"/>
                  </a:schemeClr>
                </a:solidFill>
              </a:rPr>
              <a:t>ਜਦੋਂ ਸਵੇਰ ਹੋਈ, ਉਸਨੇ ਆਪਣੇ ਚੇਲਿਆਂ ਨੂੰ ਆਪਣੇ ਕੋਲ ਬੁਲਾਇਆ ਅਤੇ ਉਨ੍ਹਾਂ ਵਿੱਚੋਂ ਬਾਰਾਂ ਨੂੰ ਚੁਣਿਆ, ਜਿਨ੍ਹਾਂ ਨੂੰ ਉਸਨੇ ਰਸੂਲ ਵੀ ਨਿਯੁਕਤ ਕੀਤਾ:</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ਲੂਕਾ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6:</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60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ਇੰਜੀਲ ਯਿਸੂ ਨੇ ਪਹਾੜ 'ਤੇ ਸਿਖਾਇਆ.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ਹੁਣ ਜਦੋਂ ਉਸਨੇ ਭੀੜ ਨੂੰ ਦੇਖਿਆ, ਤਾਂ ਉਹ ਪਹਾੜ ਉੱਤੇ ਚੜ੍ਹ ਕੇ ਬੈਠ ਗਿਆ। ਉਸਦੇ ਚੇਲੇ ਉਸਦੇ ਕੋਲ ਆਏ,</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a" sz="3600">
                <a:solidFill>
                  <a:schemeClr val="tx1">
                    <a:lumMod val="65000"/>
                    <a:lumOff val="35000"/>
                  </a:schemeClr>
                </a:solidFill>
              </a:rPr>
              <a:t>ਅਤੇ ਉਹ ਉਨ੍ਹਾਂ ਨੂੰ ਸਿਖਾਉਣ ਲੱਗਾ:</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a" sz="3600">
                <a:solidFill>
                  <a:schemeClr val="tx1">
                    <a:lumMod val="65000"/>
                    <a:lumOff val="35000"/>
                  </a:schemeClr>
                </a:solidFill>
              </a:rPr>
              <a:t>“ਧੰਨ ਹਨ ਆਤਮਾ ਦੇ ਗਰੀਬ, ਕਿਉਂਕਿ ਸਵਰਗ ਦਾ ਰਾਜ ਉਨ੍ਹਾਂ ਦਾ 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ਯਿਸੂ ਨੇ ਪਹਾੜ ਉੱਤੇ ਭੀੜ ਨੂੰ ਸਿਖਾਇਆ ਕਿ ਕਿਵੇਂ ਪਰਮੇਸ਼ੁਰ ਦੇ ਰਾਜ ਦੇ ਲੋਕਾਂ ਵਜੋਂ ਰਹਿਣਾ ਹੈ।</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“ਧੰਨ ਹਨ ਆਤਮਾ ਦੇ ਗਰੀਬ, ਕਿਉਂਕਿ ਸਵਰਗ ਦਾ ਰਾਜ ਉਨ੍ਹਾਂ ਦਾ ਹੈ।</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ਜਿਵੇਂ ਕਿ ਦੂਤਾਂ ਨੇ ਕਿਹਾ, ਯਿਸੂ ਖੁਰਲੀ ਵਿੱਚ ਸਿਹਤਮੰਦ ਪੈਦਾ ਹੋਇਆ 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ਤੁਸੀਂ ਆਪਣੇ ਦੰਦਾਂ ਨਾਲ ਦੰਦਾਂ ਨਾਲ ਮੋੜਨਾ ਸਿੱਖ ਲਿਆ ਹੈ, ਪਰ ਮੈਂ ਤੁਹਾਨੂੰ ਕਹਿੰਦਾ ਹਾਂ ਕਿ ਜਿਹੜਾ ਵੀ ਸੱਜਾ ਗਲ੍ਹ ਮਾਰਦਾ ਹੈ ਉਸ ਨੂੰ ਖੱਬਾ ਗਲ੍ਹ ਦੇ ਦਿਓ। ਫਿਰ ਤੁਸੀਂ ਪਰਮੇਸ਼ੁਰ ਦੇ ਬੱਚੇ ਹੋਵੋਗੇ!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ਹਵਾ ਵਿੱਚ ਪੰਛੀਆਂ ਨੂੰ ਦੇਖੋ। ਪੰਛੀ ਖੇਤ ਦਾ ਕੰਮ ਨਹੀਂ ਕਰਦੇ, ਪਰ ਰੱਬ ਸਭ ਨੂੰ ਪਾਲਦਾ ਹੈ। ਕੀ ਉਹ ਪੰਛੀਆਂ ਤੋਂ ਵੱਧ ਤੁਹਾਡੀ ਦੇਖਭਾਲ ਨਹੀਂ ਕਰੇਗਾ!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pa" altLang="ko-KR" sz="3000">
                <a:solidFill>
                  <a:schemeClr val="tx1">
                    <a:lumMod val="65000"/>
                    <a:lumOff val="35000"/>
                  </a:schemeClr>
                </a:solidFill>
              </a:rPr>
              <a:t>ਲੋਕ ਯਿਸੂ ਦੀ ਸਿੱਖਿਆ ਤੋਂ ਬਹੁਤ ਹੈਰਾਨ ਹੋਏ। ਕਿਉਂਕਿ ਯਿਸੂ ਕੋਲ ਆਮ ਬਾਈਬਲ ਅਧਿਆਪਕਾਂ ਤੋਂ ਉਲਟ ਅਧਿਕਾਰ ਸੀ।</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ਯਿਸੂ ਸਾਨੂੰ ਦੱਸਦਾ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ਕਿ ਪਰਮੇਸ਼ੁਰ ਦੇ ਲੋਕਾਂ ਦੀਆਂ ਜ਼ਿੰਦਗੀਆਂ ਦੁਨੀਆਂ ਦੇ ਲੋਕਾਂ ਨਾਲੋਂ ਵੱਖਰੀਆਂ ਹਨ।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ਕੀ ਸਾਡੇ ਜੀਵਨ ਵਿੱਚ ਉਨ੍ਹਾਂ ਲੋਕਾਂ ਨਾਲੋਂ ਕੋਈ ਅੰਤਰ ਹੈ ਜੋ ਯਿਸੂ ਵਿੱਚ ਵਿਸ਼ਵਾਸ ਨਹੀਂ ਕਰਦੇ ਹਨ?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ਆਉ ਆਪਣੇ ਆਪ ਨੂੰ ਦੇਖੀਏ ਅਤੇ ਪਰਮੇਸ਼ੁਰ ਦੇ ਰਾਜ ਦੇ ਯੋਗ ਜੀਵਨ ਜੀਉ।</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ਸਾਨੂੰ ਪਰਮੇਸ਼ੁਰ ਦੇ ਰਾਜ ਦੇ ਲੋਕਾਂ ਵਾਂਗ ਰਹਿਣ ਲਈ ਬਦਲਦਾ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ਆਤਮਾ ਵਿੱਚ ਗਰੀਬ ਕੀ ਪ੍ਰਾਪਤ ਕਰ ਸਕਦਾ 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ਪੈਸੇ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ਭੋਜਨ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ਸਨਮਾਨ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ਪਰਮੇਸ਼ੁਰ ਦਾ ਰਾਜ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ਪਰਮੇਸ਼ੁਰ ਦਾ ਰਾਜ</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ਹੁਣ ਜਦੋਂ ਉਸਨੇ ਭੀੜ ਨੂੰ ਦੇਖਿਆ, ਤਾਂ ਉਹ ਪਹਾੜ ਉੱਤੇ ਚੜ੍ਹ ਕੇ ਬੈਠ ਗਿਆ। ਉਸਦੇ ਚੇਲੇ ਉਸਦੇ ਕੋਲ ਆਏ,</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a" sz="3600">
                <a:solidFill>
                  <a:schemeClr val="tx1">
                    <a:lumMod val="65000"/>
                    <a:lumOff val="35000"/>
                  </a:schemeClr>
                </a:solidFill>
              </a:rPr>
              <a:t>ਅਤੇ ਉਹ ਉਨ੍ਹਾਂ ਨੂੰ ਸਿਖਾਉਣ ਲੱਗਾ:</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a" sz="3600">
                <a:solidFill>
                  <a:schemeClr val="tx1">
                    <a:lumMod val="65000"/>
                    <a:lumOff val="35000"/>
                  </a:schemeClr>
                </a:solidFill>
              </a:rPr>
              <a:t>“ਧੰਨ ਹਨ ਆਤਮਾ ਦੇ ਗਰੀਬ, ਕਿਉਂਕਿ ਸਵਰਗ ਦਾ ਰਾਜ ਉਨ੍ਹਾਂ ਦਾ 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61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ਨੇ ਤੂਫ਼ਾਨ ਨੂੰ ਸ਼ਾਂਤ ਕੀਤਾ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ਉਹ ਉੱਠਿਆ, ਹਵਾ ਨੂੰ ਝਿੜਕਿਆ ਅਤੇ ਲਹਿਰਾਂ ਨੂੰ ਕਿਹਾ, "ਚੁੱਪ! ਚੁੱਪ ਰਹੋ!" ਫਿਰ ਹਵਾ ਬੰਦ ਹੋ ਗਈ ਅਤੇ ਇਹ ਪੂਰੀ ਤਰ੍ਹਾਂ ਸ਼ਾਂਤ ਹੋ ਗਿਆ।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4:</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ਅਤੇ ਉਸਦੇ ਚੇਲੇ ਗਲੀਲ ਝੀਲ ਨੂੰ ਪਾਰ ਕਰਨ ਲਈ ਇਕੱਠੇ ਕਿਸ਼ਤੀ ਉੱਤੇ ਚੜ੍ਹੇ।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pa" altLang="ko-KR" sz="2500">
                <a:solidFill>
                  <a:schemeClr val="tx1">
                    <a:lumMod val="65000"/>
                    <a:lumOff val="35000"/>
                  </a:schemeClr>
                </a:solidFill>
              </a:rPr>
              <a:t>ਬੈਤਲਹਮ ਦੇ ਚਰਵਾਹੇ ਪਰਮੇਸ਼ੁਰ ਦੇ ਪੁੱਤਰ ਨੂੰ ਮਿਲਣ ਆਏ ਜੋ ਲੋਕਾਂ ਨੂੰ ਬਚਾਵੇਗਾ। “ਯਿਸੂ! ਪਰਮੇਸ਼ੁਰ ਦੇ ਪੁੱਤਰ! ਇਸ ਧਰਤੀ 'ਤੇ ਆਉਣ ਲਈ ਤੁਹਾਡਾ ਧੰਨਵਾਦ!”</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ਝੀਲ ਪਾਰ ਕਰਦੇ ਸਮੇਂ ਅਚਾਨਕ ਤੇਜ਼ ਹਵਾ ਚੱਲੀ ਅਤੇ ਇੱਕ ਭਿਆਨਕ ਲਹਿਰ ਆ ਗਈ।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ਅੰਤ ਵਿੱਚ ਚੇਲਿਆਂ ਨੇ ਯਿਸੂ ਨੂੰ ਕਿਹਾ। 'ਗੁਰੂ ਜੀ, ਤੁਹਾਨੂੰ ਪਰਵਾਹ ਨਹੀਂ ਕਿ ਅਸੀਂ ਡੁੱਬ ਗਏ ਹਾਂ!'</a:t>
            </a:r>
            <a:r xmlns:a="http://schemas.openxmlformats.org/drawingml/2006/main">
              <a:rPr lang="p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ਹਵਾ ਨੂੰ ਝਿੜਕਿਆ ਅਤੇ ਲਹਿਰਾਂ ਨੂੰ ਕਿਹਾ, “ਚੁੱਪ! ਬਿਨਾ ਹਿੱਲੇ!" ਫਿਰ ਹਵਾ ਬੰਦ ਹੋ ਗਈ ਅਤੇ ਇਹ ਪੂਰੀ ਤਰ੍ਹਾਂ ਸ਼ਾਂਤ ਹੋ ਗਿਆ।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ਉਹ ਘਬਰਾ ਗਏ ਅਤੇ ਇੱਕ ਦੂਜੇ ਨੂੰ ਪੁੱਛਿਆ, “ਇਹ ਕੌਣ ਹੈ? ਹਵਾ ਅਤੇ ਲਹਿਰਾਂ ਵੀ ਉਸਦਾ ਕਹਿਣਾ ਮੰਨਦੀਆਂ ਹਨ!”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ਸਿਰਫ਼ ਪਰਮੇਸ਼ੁਰ ਹੀ ਸਮੁੰਦਰ ਨੂੰ ਹੁਕਮ ਦੇ ਸਕਦਾ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ਅਤੇ ਹਵਾ.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ਇਸ ਲਈ ਯਿਸੂ ਹੀ ਪਰਮੇਸ਼ੁਰ ਹੈ ਜੋ ਦੁਨੀਆਂ ਨੂੰ ਸਿਰਜਦਾ ਅਤੇ ਰਾਜ ਕਰਦਾ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ਅਸੀਂ ਵਿਸ਼ਵਾਸ ਕਰਦੇ ਹਾਂ ਕਿ ਯਿਸੂ ਬਹੁਤ ਸਾਰੇ ਦੇਵਤਿਆਂ ਵਿੱਚੋਂ ਇੱਕ ਨਹੀਂ ਹੈ, ਪਰ ਇੱਕੋ ਇੱਕ ਅਤੇ ਸਰਬਸ਼ਕਤੀਮਾਨ ਸਿਰਜਣਹਾਰ ਪਰਮੇਸ਼ੁਰ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ਸਾਨੂੰ ਇਸ ਤੱਥ ਨੂੰ ਯਾਦ ਕਰਕੇ ਆਪਣਾ ਵਿਸ਼ਵਾਸ ਵਧਣਾ ਚਾਹੀਦਾ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r xmlns:a="http://schemas.openxmlformats.org/drawingml/2006/main">
              <a:rPr altLang="en-US" lang="pa" sz="3600">
                <a:solidFill>
                  <a:srgbClr val="0070c0"/>
                </a:solidFill>
              </a:rPr>
              <a:t> </a:t>
            </a:r>
            <a:r xmlns:a="http://schemas.openxmlformats.org/drawingml/2006/main">
              <a:rPr altLang="ko-KR" lang="pa" sz="3600">
                <a:solidFill>
                  <a:srgbClr val="0070c0"/>
                </a:solidFill>
              </a:rPr>
              <a:t>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ਸਾਰੀਆਂ ਚੀਜ਼ਾਂ ਦਾ ਮਾਲਕ ਹੈ ਜੋ ਇਸ ਸੰਸਾਰ ਵਿੱਚ ਹਰ ਚੀਜ਼ ਨੂੰ ਬਣਾਉਂਦਾ ਅਤੇ ਰਾਜ ਕਰਦਾ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ਯਿਸੂ ਨੇ ਸਮੁੰਦਰ ਅਤੇ ਹਵਾ ਉੱਤੇ ਕੀ ਹੁਕਮ ਦਿੱਤਾ 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ਚੁੱਪ ਰਹੋ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ਦੌੜੋ ਅਤੇ ਖੇਡੋ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ਜਾਗਣ</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ਉੱਪਰ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ਖੁੱਲ੍ਹਾ</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ਤੁਹਾਡਾ</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ਅੱਖਾਂ</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① </a:t>
            </a:r>
            <a:r xmlns:a="http://schemas.openxmlformats.org/drawingml/2006/main">
              <a:rPr altLang="ko-KR" lang="pa" sz="2800">
                <a:solidFill>
                  <a:srgbClr val="ff0000"/>
                </a:solidFill>
              </a:rPr>
              <a:t>ਚੁੱਪ ਰਹੋ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ਉਹ ਉੱਠਿਆ, ਹਵਾ ਨੂੰ ਝਿੜਕਿਆ ਅਤੇ ਲਹਿਰਾਂ ਨੂੰ ਕਿਹਾ, "ਚੁੱਪ! ਚੁੱਪ ਰਹੋ!" ਫਿਰ ਹਵਾ ਬੰਦ ਹੋ ਗਈ ਅਤੇ ਇਹ ਪੂਰੀ ਤਰ੍ਹਾਂ ਸ਼ਾਂਤ ਹੋ ਗਿਆ।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4:</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62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ਮੇਰੇ ਕੱਪੜਿਆਂ ਨੂੰ ਕਿਸਨੇ ਛੂਹਿਆ?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ਜਦੋਂ ਉਸਨੇ ਯਿਸੂ ਬਾਰੇ ਸੁਣਿਆ, ਤਾਂ ਉਹ ਭੀੜ ਵਿੱਚ ਉਸਦੇ ਪਿੱਛੇ ਆਈ ਅਤੇ ਉਸਦੇ ਚੋਗੇ ਨੂੰ ਛੂਹਿਆ,</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a" sz="3600">
                <a:solidFill>
                  <a:schemeClr val="tx1">
                    <a:lumMod val="65000"/>
                    <a:lumOff val="35000"/>
                  </a:schemeClr>
                </a:solidFill>
              </a:rPr>
              <a:t>28. ਕਿਉਂਕਿ ਉਸਨੇ ਸੋਚਿਆ, "ਜੇ ਮੈਂ ਉਸਦੇ ਕੱਪੜਿਆਂ ਨੂੰ ਛੂਹ ਲਵਾਂ, ਤਾਂ ਮੈਂ ਠੀਕ ਹੋ ਜਾਵਾਂਗੀ।"</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5:</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ਯਿਸੂ, ਜੋ ਹਰ ਚੀਜ਼ ਦਾ ਮਾਲਕ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ਪਰਮੇਸ਼ੁਰ ਦਾ ਪੁੱਤਰ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 ਜਦੋਂ ਯਿਸੂ ਇਸ ਧਰਤੀ ਉੱਤੇ ਆਇਆ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ਉਹ ਇੱਕ ਨਿਮਰ ਵਿਅਕਤੀ ਦੇ ਨਾਲ ਇੱਕ ਖੁਰਲੀ ਵਿੱਚ ਪੈਦਾ ਹੋਇਆ 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ਅਸੀਂ ਜੋ ਯਿਸੂ ਵਿੱਚ ਵਿਸ਼ਵਾਸ ਕਰਦੇ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ਪਰਮੇਸ਼ੁਰ ਦੇ ਬੱਚੇ ਹਨ.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 ਸਾਨੂੰ ਯਿਸੂ ਵਾਂਗ ਨਿਮਰ ਅਤੇ ਨੀਵਾਂ ਰਹਿਣਾ ਪਵੇਗਾ।</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ਬਹੁਤ ਸਾਰੇ ਲੋਕਾਂ ਨੇ ਯਿਸੂ ਬਾਰੇ ਸੁਣਿਆ, ਅਤੇ ਉਹ ਯਿਸੂ ਦੇ ਮਗਰ ਤੁਰ ਪਏ।</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ਤਦ ਇੱਕ ਔਰਤ ਉਸ ਦੇ ਪਿੱਛੇ ਆਈ ਅਤੇ ਉਸ ਨੇ ਠੀਕ ਹੋਣ ਲਈ ਯਿਸੂ ਦੇ ਕੱਪੜਿਆਂ ਨੂੰ ਛੂਹਿਆ।</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ਇਕ ਔਰਤ 12 ਸਾਲਾਂ ਤੋਂ ਖੂਨ ਵਹਿਣ ਨਾਂ ਦੀ ਬੀਮਾਰੀ ਨਾਲ ਪੀੜਤ ਸੀ। ਉਸਨੇ ਇਸਨੂੰ ਠੀਕ ਕਰਨ ਦੇ ਕਈ ਤਰੀਕੇ ਅਜ਼ਮਾਏ, ਪਰ ਇਹ ਠੀਕ ਨਹੀਂ ਹੋ ਸਕਿਆ ਅਤੇ ਉਸਨੇ ਆਪਣਾ ਸਾਰਾ ਖਰਚ ਕਰ ਦਿੱਤਾ।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'ਮੇਰੇ ਕੱਪੜਿਆਂ ਨੂੰ ਕਿਸਨੇ ਛੂਹਿਆ?' ਉਸੇ ਵੇਲੇ ਯਿਸੂ ਨੇ ਮਹਿਸੂਸ ਕੀਤਾ ਕਿ ਉਸ ਦੀ ਸ਼ਕਤੀ ਉਸ ਵਿੱਚੋਂ ਨਿਕਲ ਗਈ ਹੈ। ਉਹ ਆ ਕੇ ਉਸਦੇ ਪੈਰੀਂ ਪੈ ਗਈ ਅਤੇ ਉਸਨੂੰ ਸਾਰੀ ਸੱਚਾਈ ਦੱਸ ਦਿੱਤੀ।</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ਯਿਸੂ ਨੇ ਉਸ ਨੂੰ ਕਿਹਾ, 'ਧੀ, ਤੇਰੇ ਵਿਸ਼ਵਾਸ ਨੇ ਤੈਨੂੰ ਚੰਗਾ ਕੀਤਾ ਹੈ। ਸ਼ਾਂਤੀ ਨਾਲ ਜਾਓ।'</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ਉਹ ਔਰਤ ਜੋ 12 ਸਾਲਾਂ ਤੋਂ ਖੂਨ ਵਹਿਣ ਤੋਂ ਪੀੜਤ ਸੀ, ਯਿਸੂ ਕੋਲ ਗਈ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ਵਿਸ਼ਵਾਸ ਨਾਲ.</a:t>
            </a:r>
            <a:r xmlns:a="http://schemas.openxmlformats.org/drawingml/2006/main">
              <a:rPr altLang="en-US" lang="pa" sz="3200">
                <a:solidFill>
                  <a:schemeClr val="tx1">
                    <a:lumMod val="65000"/>
                    <a:lumOff val="35000"/>
                  </a:schemeClr>
                </a:solidFill>
              </a:rPr>
              <a:t> </a:t>
            </a:r>
            <a:r xmlns:a="http://schemas.openxmlformats.org/drawingml/2006/main">
              <a:rPr altLang="ko-KR" lang="pa" sz="3200">
                <a:solidFill>
                  <a:schemeClr val="tx1">
                    <a:lumMod val="65000"/>
                    <a:lumOff val="35000"/>
                  </a:schemeClr>
                </a:solidFill>
              </a:rPr>
              <a:t>ਯਿਸੂ ਨੇ ਔਰਤ ਨੂੰ ਚੰਗਾ ਕੀਤਾ ਅਤੇ ਲੋਕਾਂ ਦੇ ਸਾਮ੍ਹਣੇ ਉਸ ਦੇ ਵਿਸ਼ਵਾਸ ਦੀ ਪ੍ਰਸ਼ੰਸਾ ਕੀਤੀ।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ਪਰਮੇਸ਼ੁਰ ਅਜੇ ਵੀ ਸਾਡੀ ਨਿਹਚਾ ਨੂੰ ਦੇਖਦਾ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ਜਦੋਂ ਅਸੀਂ ਮੁਸ਼ਕਲ ਚੀਜ਼ਾਂ ਨੂੰ ਮਿਲਦੇ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ਆਓ ਅਸੀਂ ਵਿਸ਼ਵਾਸ ਨਾਲ ਪਰਮੇਸ਼ੁਰ ਕੋਲ ਆਈਏ।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ਸਾਡੇ ਦੁੱਖਾਂ ਅਤੇ ਮੁਸ਼ਕਲਾਂ ਨੂੰ ਜਾਣਦਾ ਹੈ ਅਤੇ ਉਨ੍ਹਾਂ ਨੂੰ ਹੱਲ ਕਰਦਾ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12 ਸਾਲਾਂ ਤੋਂ ਬੀਮਾਰ ਰਹਿਣ ਵਾਲੀ ਔਰਤ ਨੇ ਯਿਸੂ ਨਾਲ ਕੀ ਕੀਤਾ?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ਵਾਲ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ਹੱਥ</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ਪੈਰ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ਕੱਪੜੇ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ਕੱਪੜੇ</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ਜਦੋਂ ਉਸਨੇ ਯਿਸੂ ਬਾਰੇ ਸੁਣਿਆ, ਤਾਂ ਉਹ ਭੀੜ ਵਿੱਚ ਉਸਦੇ ਪਿੱਛੇ ਆਈ ਅਤੇ ਉਸਦੇ ਚੋਗੇ ਨੂੰ ਛੂਹਿਆ,</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a" sz="3600">
                <a:solidFill>
                  <a:schemeClr val="tx1">
                    <a:lumMod val="65000"/>
                    <a:lumOff val="35000"/>
                  </a:schemeClr>
                </a:solidFill>
              </a:rPr>
              <a:t>ਕਿਉਂਕਿ ਉਸਨੇ ਸੋਚਿਆ, "ਜੇ ਮੈਂ ਉਸਦੇ ਕੱਪੜਿਆਂ ਨੂੰ ਛੂਹ ਲਵਾਂ, ਤਾਂ ਮੈਂ ਠੀਕ ਹੋ ਜਾਵਾਂਗੀ।"</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5:</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63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ਤਾਲਿਤਾ ਕੋਮ!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pa" sz="4000">
                <a:solidFill>
                  <a:srgbClr val="FF0000"/>
                </a:solidFill>
              </a:rPr>
              <a:t>ਅੱਜ ਦਾ ਸ਼ਬਦ</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pa" sz="3600">
                <a:solidFill>
                  <a:schemeClr val="tx1">
                    <a:lumMod val="65000"/>
                    <a:lumOff val="35000"/>
                  </a:schemeClr>
                </a:solidFill>
              </a:rPr>
              <a:t>ਤੁਸੀਂ ਬੱਚੇ ਦੇ ਨਾਲ ਹੋਵੋਗੇ ਅਤੇ ਇੱਕ ਪੁੱਤਰ ਨੂੰ ਜਨਮ ਦੇਵੋਗੇ, ਅਤੇ ਤੁਸੀਂ ਉਸਨੂੰ ਯਿਸੂ ਦਾ ਨਾਮ ਦੇਣਾ ਹੈ।</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pa" sz="2800">
                <a:solidFill>
                  <a:schemeClr val="tx1">
                    <a:lumMod val="65000"/>
                    <a:lumOff val="35000"/>
                  </a:schemeClr>
                </a:solidFill>
              </a:rPr>
              <a:t>ਲੂਕਾ</a:t>
            </a:r>
            <a:r xmlns:a="http://schemas.openxmlformats.org/drawingml/2006/main">
              <a:rPr altLang="en-US" dirty="0" lang="pa" sz="2800">
                <a:solidFill>
                  <a:schemeClr val="tx1">
                    <a:lumMod val="65000"/>
                    <a:lumOff val="35000"/>
                  </a:schemeClr>
                </a:solidFill>
              </a:rPr>
              <a:t> </a:t>
            </a:r>
            <a:r xmlns:a="http://schemas.openxmlformats.org/drawingml/2006/main">
              <a:rPr altLang="ko-KR" dirty="0" lang="p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ਨਿਮਰਤਾ ਅਤੇ ਨੀਚਤਾ ਵਿੱਚ ਧਰਤੀ ਉੱਤੇ ਆਇਆ ਸੀ, ਪਰ ਉਹ ਸਾਡਾ ਸੱਚਾ ਰਾਜਾ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ਉਸਨੇ ਉਸਦਾ ਹੱਥ ਫੜਿਆ ਅਤੇ ਉਸਨੂੰ ਕਿਹਾ, "ਤਲੀਥਾ ਕੋਮ!" (ਜਿਸਦਾ ਮਤਲਬ ਹੈ, "ਛੋਟੀ ਕੁੜੀ, ਮੈਂ ਤੁਹਾਨੂੰ ਕਹਿੰਦਾ ਹਾਂ, ਉੱਠ!")।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5:</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ਜੈਰੁਸ ਨਾਮ ਦਾ ਇੱਕ ਆਦਮੀ, ਪ੍ਰਾਰਥਨਾ ਸਥਾਨ ਦਾ ਹਾਕਮ, ਯਿਸੂ ਕੋਲ ਆਇਆ ਅਤੇ ਕਿਹਾ; “ਮੇਰੀ ਧੀ ਮਰ ਰਹੀ ਹੈ। ਮੇਰੀ ਮਦਦ ਕਰੋ."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ਦੇ ਨਾਲ ਘਰ ਦੇ ਰਸਤੇ ਤੇ, ਇੱਕ ਆਦਮੀ ਭੱਜਿਆ ਅਤੇ ਦੱਸਿਆ ਕਿ ਉਸਦੀ ਧੀ ਦੀ ਮੌਤ ਹੋ ਚੁੱਕੀ 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ਘਰ ਪਹੁੰਚ ਕੇ ਜੈਰੁਸ ਦੀ ਧੀ ਮਰ ਚੁੱਕੀ ਸੀ ਅਤੇ ਲੋਕ ਰੋ ਰਹੇ ਸਨ।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ਅੰਦਰ ਗਿਆ ਅਤੇ ਉਨ੍ਹਾਂ ਨੂੰ ਕਿਹਾ, “ਬੱਚਾ ਮਰਿਆ ਨਹੀਂ ਸਗੋਂ ਸੁੱਤਾ ਪਿਆ 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'ਉਸਨੇ ਉਸਦਾ ਹੱਥ ਫੜਿਆ ਅਤੇ ਉਸਨੂੰ ਕਿਹਾ, "ਤਲਿਤਾ ਕੋਮ!" (ਜਿਸਦਾ ਮਤਲਬ ਹੈ, "ਛੋਟੀ ਕੁੜੀ, ਮੈਂ ਤੁਹਾਨੂੰ ਕਹਿੰਦਾ ਹਾਂ, ਉੱਠ!")। ਝੱਟ ਕੁੜੀ ਉੱਠ ਖੜ੍ਹੀ ਹੋ ਕੇ ਤੁਰ ਪਈ।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ਯਿਸੂ ਉਹ ਹੈ ਜੋ ਮੌਤ 'ਤੇ ਰਾਜ ਕਰਦਾ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ਮੌਤ ਲੋਕਾਂ ਲਈ ਸਭ ਤੋਂ ਡਰਾਉਣੀ ਚੀਜ਼ ਹੈ, ਪਰ ਯਿਸੂ ਨੇ ਇਸ ਨੂੰ ਜਿੱਤ ਲਿਆ।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ਅਸੀਂ ਕਿਸੇ ਦਿਨ ਜਲਦੀ ਜਾਂ ਬਾਅਦ ਵਿੱਚ ਮਰ ਜਾਵਾਂਗੇ.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 ਤੁਹਾਨੂੰ ਮੌਤ ਤੋਂ ਡਰਨ ਦੀ ਲੋੜ ਨਹੀਂ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ਇਹ ਇਸ ਲਈ ਹੈ ਕਿਉਂਕਿ ਯਿਸੂ ਉਹ ਹੈ ਜੋ ਮੌਤ 'ਤੇ ਰਾਜ ਕਰਦਾ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ਅਤੇ ਅਸੀਂ ਯਿਸੂ ਵਿੱਚ ਵਿਸ਼ਵਾਸ ਕਰਦੇ ਹਾਂ ਜਿਸਨੇ ਮੌਤ ਨੂੰ ਜਿੱਤ ਲਿਆ।</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ਜੀਵਨ ਦਿੰਦਾ ਹੈ ਅਤੇ ਉਹ ਇੱਕ ਜੋ ਇੱਕੋ ਸਮੇਂ ਜੀਵਨ ਉੱਤੇ ਰਾਜ ਕਰਦਾ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a" sz="3200">
                <a:solidFill>
                  <a:schemeClr val="tx1">
                    <a:lumMod val="65000"/>
                    <a:lumOff val="35000"/>
                  </a:schemeClr>
                </a:solidFill>
              </a:rPr>
              <a:t>"ਤਲਿਤਾ ਕੋਮ" ਕੀ ਕਰਦਾ ਹੈ! ਮਤਲਬ?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pa" sz="2800">
                <a:solidFill>
                  <a:schemeClr val="tx1">
                    <a:lumMod val="65000"/>
                    <a:lumOff val="35000"/>
                  </a:schemeClr>
                </a:solidFill>
              </a:rPr>
              <a:t>ਛੋਟੀ ਕੁੜੀ, ਨਾਸ਼ਤਾ ਕਰੋ!</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ਛੋਟੀ ਕੁੜੀ, ਸੌਣ ਜਾਓ!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ਛੋਟੀ ਕੁੜੀ, ਉੱਠ!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ਛੋਟੀ ਕੁੜੀ, ਇੱਕ ਗੀਤ ਗਾਓ!</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③ </a:t>
            </a:r>
            <a:r xmlns:a="http://schemas.openxmlformats.org/drawingml/2006/main">
              <a:rPr altLang="ko-KR" lang="pa" sz="2800">
                <a:solidFill>
                  <a:srgbClr val="ff0000"/>
                </a:solidFill>
              </a:rPr>
              <a:t>ਛੋਟੀ ਕੁੜੀ, ਉੱਠ!</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ਉਸਨੇ ਉਸਦਾ ਹੱਥ ਫੜਿਆ ਅਤੇ ਉਸਨੂੰ ਕਿਹਾ, "ਤਲੀਥਾ ਕੋਮ!" (ਜਿਸਦਾ ਮਤਲਬ ਹੈ, "ਛੋਟੀ ਕੁੜੀ, ਮੈਂ ਤੁਹਾਨੂੰ ਕਹਿੰਦਾ ਹਾਂ, ਉੱਠ!")।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5:</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a:t>
            </a:r>
            <a:r xmlns:a="http://schemas.openxmlformats.org/drawingml/2006/main">
              <a:rPr altLang="en-US" lang="pa" sz="4000">
                <a:solidFill>
                  <a:srgbClr val="ff0000"/>
                </a:solidFill>
              </a:rPr>
              <a:t> </a:t>
            </a:r>
            <a:r xmlns:a="http://schemas.openxmlformats.org/drawingml/2006/main">
              <a:rPr altLang="ko-KR" lang="pa" sz="4000">
                <a:solidFill>
                  <a:srgbClr val="ff0000"/>
                </a:solidFill>
              </a:rPr>
              <a:t>ਕਵਿਜ਼</a:t>
            </a:r>
            <a:r xmlns:a="http://schemas.openxmlformats.org/drawingml/2006/main">
              <a:rPr altLang="en-US" lang="p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ਦਾ ਜਨਮ ਕਿੱਥੇ ਹੋਇਆ ਸੀ?</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ਹੈ</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ਘਰ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ਮਹਿਲ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ਇੱਕ ਖੁਰਲੀ ਵਿੱਚ</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ਲਗਜ਼ਰੀ ਹੋਟਲ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③ </a:t>
            </a:r>
            <a:r xmlns:a="http://schemas.openxmlformats.org/drawingml/2006/main">
              <a:rPr altLang="ko-KR" lang="pa" sz="2800">
                <a:solidFill>
                  <a:srgbClr val="ff0000"/>
                </a:solidFill>
              </a:rPr>
              <a:t>ਇੱਕ ਖੁਰਲੀ ਵਿੱਚ</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64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ਬੈਥੇਸਡਾ ਵਿਖੇ ਇੱਕ ਬਿਮਾਰ ਆਦਮੀ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ਤਦ ਯਿਸੂ ਨੇ ਉਸਨੂੰ ਕਿਹਾ, “ਉੱਠ! ਆਪਣੀ ਮੰਜੀ ਚੁੱਕ ਕੇ ਤੁਰ।”</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pa" altLang="ko-KR" sz="3600">
                <a:solidFill>
                  <a:schemeClr val="tx1">
                    <a:lumMod val="65000"/>
                    <a:lumOff val="35000"/>
                  </a:schemeClr>
                </a:solidFill>
              </a:rPr>
              <a:t>ਉਸੇ ਵੇਲੇ ਆਦਮੀ ਠੀਕ ਹੋ ਗਿਆ; ਉਸਨੇ ਆਪਣੀ ਮੰਜੀ ਚੁੱਕੀ ਅਤੇ ਤੁਰ ਪਿਆ। ਜਿਸ ਦਿਨ ਇਹ ਵਾਪਰਿਆ ਉਹ ਸਬਤ ਦਾ ਦਿਨ ਸੀ।</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ਯੂਹੰਨਾ 5:</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ਯਰੂਸ਼ਲਮ ਵਿੱਚ ਬੈਥੇਸਡਾ ਨਾਂ ਦਾ ਇੱਕ ਤਲਾਅ ਸੀ। ਵੱਡੀ ਗਿਣਤੀ ਵਿੱਚ ਬਿਮਾਰ ਲੋਕ ਪਾਣੀ ਦੇ ਵਧਣ ਦੀ ਉਡੀਕ ਵਿੱਚ ਉੱਥੇ ਇਕੱਠੇ ਹੋ ਗਏ।</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ਕਿਉਂਕਿ ਪ੍ਰਭੂ ਦਾ ਇੱਕ ਦੂਤ ਕੁਝ ਖਾਸ ਮੌਸਮਾਂ ਵਿੱਚ ਤਲਾਬ ਵਿੱਚ ਗਿਆ ਅਤੇ ਪਾਣੀ ਨੂੰ ਹਿਲਾ ਦਿੱਤਾ। ਜਿਸਨੇ ਵੀ ਪਹਿਲਾਂ, ਪਾਣੀ ਨੂੰ ਹਿਲਾਉਣ ਤੋਂ ਬਾਅਦ, ਅੰਦਰ ਪੈਰ ਪਾਇਆ, ਉਸਨੂੰ ਜੋ ਵੀ ਬਿਮਾਰੀ ਸੀ, ਠੀਕ ਹੋ ਗਈ।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ਇੱਕ ਆਦਮੀ ਸੀ ਜੋ ਤੁਰ ਨਹੀਂ ਸਕਦਾ ਸੀ। ਜਦੋਂ ਯਿਸੂ ਨੇ ਉਸਨੂੰ ਵੇਖਿਆ ਅਤੇ ਉਸ ਆਦਮੀ ਨੂੰ ਪੁੱਛਿਆ ਜੋ ਉੱਥੇ ਅਠੱਤੀ ਸਾਲਾਂ ਤੋਂ ਸੀ। "ਕੀ ਤੁਸੀਂ ਠੀਕ ਹੋਣਾ ਚਾਹੁੰਦੇ 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“ਸਰ, ਜਦੋਂ ਪਾਣੀ ਹਿੱਲ ਜਾਂਦਾ ਹੈ ਤਾਂ ਪੂਲ ਵਿੱਚ ਮੇਰੀ ਮਦਦ ਕਰਨ ਵਾਲਾ ਕੋਈ ਨਹੀਂ ਹੁੰਦਾ। ਕਿਰਪਾ ਕਰ ਕੇ ਮੇਰੀ ਮੱਦਦ ਕਰੋ!" ਤਦ ਯਿਸੂ ਨੇ ਉਸਨੂੰ ਕਿਹਾ, “ਉੱਠ! ਆਪਣੀ ਮੰਜੀ ਚੁੱਕੋ ਅਤੇ ਤੁਰੋ।”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ਜਿਵੇਂ ਯਿਸੂ ਨੇ ਕਿਹਾ, ਉਸਨੇ ਆਪਣੀ ਮੰਜੀ ਚੁੱਕੀ ਅਤੇ ਤੁਰ ਪਿਆ। ਉਸੇ ਵੇਲੇ ਉਹ ਬਿਮਾਰ ਆਦਮੀ ਜੋ 38 ਸਾਲਾਂ ਤੋਂ ਬਿਮਾਰ ਸੀ, ਠੀਕ ਹੋ ਗਿਆ।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pa" altLang="ko-KR" sz="3600">
                <a:solidFill>
                  <a:schemeClr val="tx1">
                    <a:lumMod val="65000"/>
                    <a:lumOff val="35000"/>
                  </a:schemeClr>
                </a:solidFill>
              </a:rPr>
              <a:t>ਬੈਥੇਸਡਾ ਦੇ ਪੂਲ ਵਿਚ ਬਿਮਾਰਾਂ ਲਈ ਸਭ ਤੋਂ ਜ਼ਰੂਰੀ ਚੀਜ਼ ਸੀ</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ਠੀਕ ਹੋਣ ਲਈ।</a:t>
            </a:r>
            <a:r xmlns:a="http://schemas.openxmlformats.org/drawingml/2006/main">
              <a:rPr lang="pa"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ਯਿਸੂ ਜਾਣਦਾ ਹੈ ਕਿ ਸਾਨੂੰ ਕੀ ਚਾਹੀਦਾ 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ਸਾਡੇ ਨਾਲੋਂ ਬਿਹਤਰ।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ਯਿਸੂ ਹੀ ਉਹ ਹੈ ਜੋ ਸਾਨੂੰ ਦਿੰਦਾ 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ਸਾਨੂੰ ਕੀ ਚਾਹੀਦਾ 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ਉਹ ਹੈ ਜੋ ਸਾਰੀਆਂ ਬਿਮਾਰੀਆਂ ਨੂੰ ਚੰਗਾ ਕਰਦਾ ਹੈ ਅਤੇ ਹਰ ਚੀਜ਼ ਉੱਤੇ ਰਾਜ ਕਰਨ ਦੀ ਸ਼ਕਤੀ ਰੱਖਦਾ 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ਬਿਮਾਰ ਆਦਮੀ ਨੇ ਯਿਸੂ ਨੂੰ ਕੀ ਕਰਨ ਲਈ ਕਿਹਾ?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ਮੇਰੀ ਬਿਮਾਰੀ ਨੂੰ ਠੀਕ ਕਰੋ, ਕਿਰਪਾ ਕਰਕੇ!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ਮੈਨੂੰ ਬਚਾਓ, ਕਿਰਪਾ ਕਰਕੇ!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ਕਿਰਪਾ ਕਰਕੇ ਮੈਨੂੰ ਕੁਝ ਭੋਜਨ ਦਿਓ!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ਜਦੋਂ ਪਾਣੀ ਵਧਦਾ ਹੈ ਤਾਂ ਪੂਲ ਵਿੱਚ ਹੇਠਾਂ ਜਾਣ ਵਿੱਚ ਮੇਰੀ ਮਦਦ ਕਰੋ, ਕਿਰਪਾ ਕਰਕੇ!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ਜਦੋਂ ਪਾਣੀ ਵਧਦਾ ਹੈ ਤਾਂ ਪੂਲ ਵਿੱਚ ਹੇਠਾਂ ਜਾਣ ਵਿੱਚ ਮੇਰੀ ਮਦਦ ਕਰੋ, ਕਿਰਪਾ ਕਰਕੇ!</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ਅੱਜ ਡੇਵਿਡ ਦੇ ਕਸਬੇ ਵਿੱਚ ਤੁਹਾਡੇ ਲਈ ਇੱਕ ਮੁਕਤੀਦਾਤਾ ਪੈਦਾ ਹੋਇਆ ਹੈ; ਉਹ ਮਸੀਹ ਪ੍ਰਭੂ 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ਪਸੰਦ ਹੈ</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ਤਦ ਯਿਸੂ ਨੇ ਉਸਨੂੰ ਕਿਹਾ, “ਉੱਠ! ਆਪਣੀ ਮੰਜੀ ਚੁੱਕ ਕੇ ਤੁਰ।”</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pa" altLang="ko-KR" sz="3600">
                <a:solidFill>
                  <a:schemeClr val="tx1">
                    <a:lumMod val="65000"/>
                    <a:lumOff val="35000"/>
                  </a:schemeClr>
                </a:solidFill>
              </a:rPr>
              <a:t>9. ਉਸੇ ਵੇਲੇ ਆਦਮੀ ਠੀਕ ਹੋ ਗਿਆ ਸੀ; ਉਸਨੇ ਆਪਣੀ ਮੰਜੀ ਚੁੱਕੀ ਅਤੇ ਤੁਰ ਪਿਆ। ਜਿਸ ਦਿਨ ਇਹ ਵਾਪਰਿਆ ਉਹ ਸਬਤ ਦਾ ਦਿਨ ਸੀ।</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ਯੂਹੰਨਾ 5:</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65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ਜਿਸਨੇ 5,000 ਆਦਮੀਆਂ ਨੂੰ ਭੋਜਨ ਦਿੱਤਾ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ਫਿਰ ਯਿਸੂ ਨੇ ਰੋਟੀਆਂ ਲਈਆਂ, ਧੰਨਵਾਦ ਕੀਤਾ, ਅਤੇ ਬੈਠੇ ਹੋਏ ਲੋਕਾਂ ਨੂੰ ਜਿੰਨਾ ਚਾਹਿਆ ਵੰਡਿਆ। ਉਸਨੇ ਮੱਛੀ ਨਾਲ ਵੀ ਅਜਿਹਾ ਹੀ ਕੀਤਾ।</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ਜੌਨ</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6:</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ਦੇ ਉਪਦੇਸ਼ ਨੂੰ ਸੁਣਨ ਲਈ ਪੰਜ ਹਜ਼ਾਰ ਤੋਂ ਵੱਧ ਲੋਕ ਇਕੱਠੇ ਹੋਏ।</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ਪਰ ਦੁਪਹਿਰ ਦੇ ਖਾਣੇ ਦਾ ਸਮਾਂ ਸੀ। ਹਰ ਕੋਈ ਭੁੱਖਾ ਸੀ, ਪਰ ਉਨ੍ਹਾਂ ਕੋਲ ਖਾਣ ਲਈ ਕੁਝ ਨਹੀਂ ਸੀ, ਅਤੇ ਉਨ੍ਹਾਂ ਕੋਲ ਦੋ ਮੱਛੀਆਂ ਅਤੇ ਪੰਜ ਰੋਟੀਆਂ ਸਨ।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ਫਿਰ ਯਿਸੂ ਨੇ ਰੋਟੀ ਅਤੇ ਮੱਛੀ ਲਈ, ਧੰਨਵਾਦ ਕੀਤਾ, ਅਤੇ ਬੈਠੇ ਹੋਏ ਲੋਕਾਂ ਨੂੰ ਜਿੰਨਾ ਉਹ ਚਾਹੁੰਦੇ ਸਨ ਵੰਡਿਆ.</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ਪਰ, ਕੁਝ ਹੈਰਾਨੀਜਨਕ ਹੋਇਆ! 5,000 ਲੋਕਾਂ ਕੋਲ ਭਰਨ ਲਈ ਕਾਫ਼ੀ 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ਅਤੇ ਉਨ੍ਹਾਂ ਨੇ ਉਨ੍ਹਾਂ ਨੂੰ ਇਕੱਠਾ ਕੀਤਾ ਅਤੇ ਖਾਣ ਵਾਲਿਆਂ ਦੁਆਰਾ ਬਚੀਆਂ ਜੌਂ ਦੀਆਂ ਪੰਜ ਰੋਟੀਆਂ ਦੇ ਟੁਕੜਿਆਂ ਨਾਲ ਬਾਰਾਂ ਟੋਕਰੀਆਂ ਭਰੀਆਂ।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ਸਾਡੇ ਲਈ 5,000 ਤੋਂ ਵੱਧ ਲੋਕਾਂ ਨੂੰ ਭਰਨ ਦਾ ਕੋਈ ਤਰੀਕਾ ਨਹੀਂ 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ਪੰਜ ਰੋਟੀਆਂ ਅਤੇ ਦੋ ਮੱਛੀਆਂ ਨਾਲ।</a:t>
            </a:r>
            <a:r xmlns:a="http://schemas.openxmlformats.org/drawingml/2006/main">
              <a:rPr lang="p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ਪਰ ਪਰਮੇਸ਼ੁਰ ਦੇ ਪੁੱਤਰ ਯਿਸੂ ਨੇ ਉਨ੍ਹਾਂ ਨਾਲ ਚਮਤਕਾਰ ਕੀਤੇ।</a:t>
            </a:r>
            <a:r xmlns:a="http://schemas.openxmlformats.org/drawingml/2006/main">
              <a:rPr lang="p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ਇਹ ਸਾਨੂੰ ਬਹੁਤ ਕੁਝ ਜ ਨਾ ਕੁਝ ਵੀ ਹੈ, ਜੋ ਕਿ ਵੱਧ ਸਾਨੂੰ ਹਮੇਸ਼ਾ ਯਿਸੂ ਦੇ ਨਾਲ ਹਨ, ਜੋ ਕਿ ਹੋਰ ਵੀ ਮਹੱਤਵਪੂਰਨ 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ਹੀ ਉਹ ਹੈ ਜੋ ਸਾਨੂੰ ਭਰਪੂਰ ਭੋਜਨ ਦੇ ਸਕਦਾ 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47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ਨੂੰ ਜਨਮ ਦਿਨ ਮੁਬਾਰਕ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ਦੇ 5,000 ਲੋਕਾਂ ਨੂੰ ਭੋਜਨ ਦੇਣ ਤੋਂ ਬਾਅਦ ਕਿੰਨਾ ਭੋਜਨ ਬਚਿਆ 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ਦਸ ਟੋਕਰੀਆਂ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ਗਿਆਰਾਂ ਟੋਕਰੀਆਂ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ਬਾਰਾਂ ਟੋਕਰੀਆਂ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ਤੇਰ੍ਹਾਂ ਟੋਕਰੀਆਂ</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ਬਾਰਾਂ ਟੋਕਰੀਆਂ</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ਫਿਰ ਯਿਸੂ ਨੇ ਰੋਟੀਆਂ ਲਈਆਂ, ਧੰਨਵਾਦ ਕੀਤਾ, ਅਤੇ ਬੈਠੇ ਹੋਏ ਲੋਕਾਂ ਨੂੰ ਜਿੰਨਾ ਚਾਹਿਆ ਵੰਡਿਆ। ਉਸਨੇ ਮੱਛੀ ਨਾਲ ਵੀ ਅਜਿਹਾ ਹੀ ਕੀਤਾ।</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ਜੌਨ</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6:</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66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ਪਾਣੀ ਉੱਤੇ ਤੁਰ ਰਿਹਾ 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ਜਦੋਂ ਉਹ ਤਿੰਨ ਜਾਂ ਸਾਢੇ ਤਿੰਨ ਮੀਲ ਦੀ ਕਤਾਰ ਕਰ ਚੁੱਕੇ ਸਨ, ਤਾਂ ਉਨ੍ਹਾਂ ਨੇ ਯਿਸੂ ਨੂੰ ਪਾਣੀ ਉੱਤੇ ਤੁਰਦੇ ਹੋਏ ਬੇੜੀ ਦੇ ਨੇੜੇ ਆਉਂਦੇ ਦੇਖਿਆ। ਅਤੇ ਉਹ ਡਰ ਗਏ।</a:t>
            </a:r>
            <a:endParaRPr xmlns:a="http://schemas.openxmlformats.org/drawingml/2006/main" lang="en-US" altLang="ko-KR" sz="3600"/>
          </a:p>
          <a:p>
            <a:pPr xmlns:a="http://schemas.openxmlformats.org/drawingml/2006/main" lvl="0">
              <a:defRPr/>
            </a:pPr>
            <a:r xmlns:a="http://schemas.openxmlformats.org/drawingml/2006/main">
              <a:rPr lang="pa" altLang="ko-KR" sz="3600"/>
              <a:t>ਪਰ ਉਸ ਨੇ ਉਨ੍ਹਾਂ ਨੂੰ ਆਖਿਆ, ਇਹ ਮੈਂ ਹਾਂ, ਡਰੋ ਨਾ।</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ਜੌਨ</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6:</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ਜਦੋਂ ਯਿਸੂ ਪਹਾੜ ਉੱਤੇ ਇਕੱਲੇ ਪ੍ਰਾਰਥਨਾ ਕਰ ਰਿਹਾ ਸੀ, ਤਾਂ ਉਸ ਦੇ ਚੇਲੇ ਝੀਲ ਦੇ ਪਾਰ ਕਿਸ਼ਤੀ ਚਲਾ ਰਹੇ ਸਨ।</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ਅੰਤ ਵਿੱਚ, ਹਨੇਰਾ ਸੀ ਅਤੇ ਹਵਾ ਅਤੇ ਪਾਣੀ ਤੇਜ਼ ਅਤੇ ਮੋਟਾ ਹੋ ਗਿਆ।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“ਉੱਥੇ ਦੇਖੋ! ਕੋਈ ਪਾਣੀ ਉੱਤੇ ਤੁਰ ਰਿਹਾ ਹੈ!” ਉਹ ਡਰ ਗਏ। ਉਨ੍ਹਾਂ ਵਿੱਚੋਂ ਇੱਕ ਚੀਕਿਆ, "ਕੋਈ ਪਾਣੀ 'ਤੇ ਚੱਲ ਰਿਹਾ 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"ਇਹ ਮੈਂ ਹਾਂ: ਡਰੋ ਨਾ!" ਇਹ ਯਿਸੂ ਹੈ ਜੋ ਪਾਣੀ 'ਤੇ ਚੱਲ ਰਿਹਾ 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ਇਹ ਦੇਖ ਕੇ ਉਹ ਹੈਰਾਨ ਰਹਿ ਗਏ। ਉਨ੍ਹਾਂ ਨੇ ਬੇੜੀ ਉੱਤੇ ਯਿਸੂ ਦਾ ਸੁਆਗਤ ਕੀਤਾ। ਉਨ੍ਹਾਂ ਨੇ ਸੋਚਿਆ, "ਯਿਸੂ ਜ਼ਰੂਰ ਪਰਮੇਸ਼ੁਰ ਦਾ ਪੁੱਤਰ ਹੋਵੇਗਾ!"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ਪਾਣੀ 'ਤੇ ਤੁਰਨਾ ਇੱਕ ਚੀਜ਼ 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ਕੋਈ ਨਹੀਂ ਕਰ ਸਕਦਾ।</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ਪਰ ਯਿਸੂ ਪਾਣੀ ਉੱਤੇ ਤੁਰਿਆ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ਉਸ ਦੇ ਚੇਲਿਆਂ ਨੂੰ ਲੱਭਣ ਲਈ।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ਕਿਉਂਕਿ ਯਿਸੂ ਇੱਕ ਖਾਸ ਆਦਮੀ 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ਪਰਮੇਸ਼ੁਰ ਦਾ ਪੁੱਤਰ.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ਸਾਨੂੰ ਸੱਚਮੁੱਚ ਵਿਸ਼ਵਾਸ ਕਰਨ ਦੀ ਲੋੜ 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ਕਿ ਯਿਸੂ ਪਰਮੇਸ਼ੁਰ ਦਾ ਪੁੱਤਰ 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a:t>
            </a:r>
            <a:r xmlns:a="http://schemas.openxmlformats.org/drawingml/2006/main">
              <a:rPr altLang="en-US" lang="pa" sz="4000">
                <a:solidFill>
                  <a:srgbClr val="ff0000"/>
                </a:solidFill>
              </a:rPr>
              <a:t> </a:t>
            </a:r>
            <a:r xmlns:a="http://schemas.openxmlformats.org/drawingml/2006/main">
              <a:rPr altLang="ko-KR" lang="pa" sz="4000">
                <a:solidFill>
                  <a:srgbClr val="ff0000"/>
                </a:solidFill>
              </a:rPr>
              <a:t>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ਘਰ ਆ ਕੇ, ਉਨ੍ਹਾਂ ਨੇ ਬੱਚੇ ਨੂੰ ਉਸਦੀ ਮਾਤਾ ਮਰਿਯਮ ਦੇ ਨਾਲ ਦੇਖਿਆ, ਅਤੇ ਉਨ੍ਹਾਂ ਨੇ ਮੱਥਾ ਟੇਕਿਆ ਅਤੇ ਉਸਦੀ ਉਪਾਸਨਾ ਕੀਤੀ। ਤਦ ਉਨ੍ਹਾਂ ਨੇ ਆਪਣੇ ਖਜ਼ਾਨੇ ਖੋਲ੍ਹੇ ਅਤੇ ਉਸਨੂੰ ਸੋਨੇ, ਧੂਪ ਅਤੇ ਗੰਧਰਸ ਦੇ ਤੋਹਫ਼ੇ ਦਿੱਤੇ।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ਮੱਤੀ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rgbClr val="ff0000"/>
                </a:solidFill>
              </a:rPr>
              <a:t>ਯਿਸੂ ਕੌਣ 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ਉਹ ਹੈ ਜੋ ਸਾਡੀ ਮਦਦ ਕਰਨ ਅਤੇ ਬਚਾਉਣ ਲਈ ਸਾਡੇ ਕੋਲ ਆਉਂਦਾ ਹੈ ਭਾਵੇਂ ਸਾਡੇ ਕੋਲ ਕਿੰਨੀਆਂ ਵੀ ਰੁਕਾਵਟਾਂ ਹੋਣ।</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ਝੀਲ ਦੇ ਵਿਚਕਾਰ ਆਪਣੇ ਚੇਲਿਆਂ ਕੋਲ ਕਿਵੇਂ ਆਇਆ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ਪਾਣੀ ਤੇ ਉੱਡਣਾ..</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ਤੇਜ਼ ਕਿਸ਼ਤੀ 'ਤੇ ਚੜ੍ਹਨਾ...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ਤੈਰਾਕੀ..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ਪਾਣੀ 'ਤੇ ਤੁਰਨਾ..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ਪਾਣੀ 'ਤੇ ਤੁਰਨਾ..</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ਜਦੋਂ ਉਹ ਤਿੰਨ ਜਾਂ ਸਾਢੇ ਤਿੰਨ ਮੀਲ ਦੀ ਕਤਾਰ ਕਰ ਚੁੱਕੇ ਸਨ, ਤਾਂ ਉਨ੍ਹਾਂ ਨੇ ਯਿਸੂ ਨੂੰ ਪਾਣੀ ਉੱਤੇ ਤੁਰਦੇ ਹੋਏ ਬੇੜੀ ਦੇ ਨੇੜੇ ਆਉਂਦੇ ਦੇਖਿਆ। ਅਤੇ ਉਹ ਡਰ ਗਏ।</a:t>
            </a:r>
            <a:endParaRPr xmlns:a="http://schemas.openxmlformats.org/drawingml/2006/main" lang="en-US" altLang="ko-KR" sz="3600"/>
          </a:p>
          <a:p>
            <a:pPr xmlns:a="http://schemas.openxmlformats.org/drawingml/2006/main" lvl="0">
              <a:defRPr/>
            </a:pPr>
            <a:r xmlns:a="http://schemas.openxmlformats.org/drawingml/2006/main">
              <a:rPr lang="pa" altLang="ko-KR" sz="3600"/>
              <a:t>ਪਰ ਉਸ ਨੇ ਉਨ੍ਹਾਂ ਨੂੰ ਆਖਿਆ, ਇਹ ਮੈਂ ਹਾਂ, ਡਰੋ ਨਾ।</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ਜੌਨ</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6:</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67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ਮਸੀਹ ਦਾ ਪੀਟਰ ਦਾ ਇਕਬਾਲ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ਸ਼ਮਊਨ ਪਤਰਸ ਨੇ ਉੱਤਰ ਦਿੱਤਾ, "ਤੂੰ ਮਸੀਹ, ਜਿਉਂਦੇ ਪਰਮੇਸ਼ੁਰ ਦਾ ਪੁੱਤਰ ਹੈਂ।"</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ਮੈਥਿਊ</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16:</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ਇੱਕ ਦਿਨ, ਯਿਸੂ ਨੇ ਆਪਣੇ ਚੇਲਿਆਂ ਨੂੰ ਪੁੱਛਿਆ, "ਲੋਕ ਕਹਿੰਦੇ ਹਨ ਕਿ ਮਨੁੱਖ ਦਾ ਪੁੱਤਰ ਕੌਣ 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ਉਨ੍ਹਾਂ ਨੇ ਜਵਾਬ ਦਿੱਤਾ, “ਕੁਝ ਕਹਿੰਦੇ ਹਨ ਕਿ ਯੂਹੰਨਾ ਬੈਪਟਿਸਟ; ਦੂਸਰੇ ਕਹਿੰਦੇ ਹਨ ਕਿ ਏਲੀਯਾਹ; ਅਤੇ ਨਬੀਆਂ ਵਿੱਚੋਂ ਇੱਕ।"</a:t>
            </a:r>
            <a:r xmlns:a="http://schemas.openxmlformats.org/drawingml/2006/main">
              <a:rPr lang="p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"ਪਰ ਤੇਰੇ ਬਾਰੇ ਕੀ?" ਉਸ ਨੇ ਪੁੱਛਿਆ। "ਤੁਸੀਂ ਮੈਨੂੰ ਕੌਣ ਕਹਿੰਦੇ 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ਸ਼ਮਊਨ ਪਤਰਸ ਨੇ ਉੱਤਰ ਦਿੱਤਾ, "ਤੂੰ ਮਸੀਹ, ਜਿਉਂਦੇ ਪਰਮੇਸ਼ੁਰ ਦਾ ਪੁੱਤਰ 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ਬਹੁਤ ਖੁਸ਼ੀ ਨਾਲ ਕਿਹਾ. "ਤੁਸੀਂ ਆਪਣੇ ਇਕਬਾਲ ਬਾਰੇ ਸਹੀ ਹੋ! ਇਸ ਚੱਟਾਨ 'ਤੇ ਮੈਂ ਆਪਣਾ ਚਰਚ ਬਣਾਵਾਂਗਾ!"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ਜਦੋਂ ਯਿਸੂ ਦਾ ਜਨਮ ਹੋਇਆ, ਤਾਂ ਪੂਰਬ ਵਿੱਚ ਡਾਕਟਰਾਂ ਨੂੰ ਇੱਕ ਤਾਰਾ ਦਿਖਾਈ ਦਿੱਤਾ।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pa" altLang="ko-KR" sz="3600">
                <a:solidFill>
                  <a:schemeClr val="tx1">
                    <a:lumMod val="65000"/>
                    <a:lumOff val="35000"/>
                  </a:schemeClr>
                </a:solidFill>
              </a:rPr>
              <a:t>ਪਤਰਸ ਬਿਲਕੁਲ ਜਾਣਦਾ ਸੀ ਕਿ ਯਿਸੂ ਕੌਣ ਸੀ, ਅਤੇ ਉਸਨੇ ਯਿਸੂ ਬਾਰੇ ਬਿਲਕੁਲ ਇਕਬਾਲ ਕੀਤਾ।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ਅਤੇ ਇਹ ਸੁਣ ਕੇ ਯਿਸੂ ਨੇ ਪਤਰਸ ਦੀ ਉਸ ਦੇ ਸਹੀ ਕਬੂਲ ਲਈ ਉਸਤਤ ਕੀਤੀ।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ਅਸੀਂ ਕੀ ਸੋਚਦੇ ਹਾਂ ਕਿ ਯਿਸੂ ਕੌਣ 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ਸਾਨੂੰ ਯਿਸੂ ਨੂੰ ਬਿਲਕੁਲ ਉਸੇ ਤਰ੍ਹਾਂ ਜਾਣਨਾ ਚਾਹੀਦਾ ਹੈ ਜਿਵੇਂ ਬਾਈਬਲ ਕਹਿੰਦੀ ਹੈ, ਅਤੇ ਸਾਨੂੰ ਯਿਸੂ ਬਾਰੇ ਬਿਲਕੁਲ ਉਸੇ ਤਰ੍ਹਾਂ ਇਕਰਾਰ ਕਰਨਾ ਚਾਹੀਦਾ ਹੈ ਜਿਵੇਂ ਬਾਈਬਲ ਕਹਿੰਦੀ 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rgbClr val="ff0000"/>
                </a:solidFill>
              </a:rPr>
              <a:t>ਯਿਸੂ ਕੌਣ 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ਉਹ ਹੈ ਜੋ ਆਪਣੇ ਚਰਚ ਨੂੰ ਵਿਸ਼ਵਾਸ ਦੇ ਸਹੀ ਇਕਰਾਰਨਾਮੇ 'ਤੇ ਬਣਾਉਂਦਾ 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ਪਤਰਸ ਨੇ ਕਿਹਾ ਕਿ ਯਿਸੂ ਕੌਣ 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ਮਸੀਹ, ਪਰਮੇਸ਼ੁਰ ਦਾ ਪੁੱਤਰ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ਸ਼ਕਤੀਸ਼ਾਲੀ ਏਲੀਯਾਹ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ਯੂਹੰਨਾ ਬਪਤਿਸਮਾ ਦੇਣ ਵਾਲਾ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ਯਿਰਮਿਯਾਹ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① </a:t>
            </a:r>
            <a:r xmlns:a="http://schemas.openxmlformats.org/drawingml/2006/main">
              <a:rPr lang="pa" altLang="ko-KR" sz="2800">
                <a:solidFill>
                  <a:srgbClr val="ff0000"/>
                </a:solidFill>
              </a:rPr>
              <a:t>ਮਸੀਹ, ਪਰਮੇਸ਼ੁਰ ਦਾ ਪੁੱਤਰ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ਸ਼ਮਊਨ ਪਤਰਸ ਨੇ ਉੱਤਰ ਦਿੱਤਾ, "ਤੂੰ ਮਸੀਹ, ਜਿਉਂਦੇ ਪਰਮੇਸ਼ੁਰ ਦਾ ਪੁੱਤਰ ਹੈਂ।"</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ਮੈਥਿਊ</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16:</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68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ਮੂਰਖ ਅਮੀਰ ਆਦਮੀ ਦੀ ਕਹਾਣੀ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"ਪਰ ਪਰਮੇਸ਼ੁਰ ਨੇ ਉਸਨੂੰ ਕਿਹਾ, 'ਹੇ ਮੂਰਖ! ਅੱਜ ਰਾਤ ਤੇਰੀ ਜਾਨ ਤੈਥੋਂ ਮੰਗੀ ਜਾਵੇਗੀ। ਫਿਰ ਜੋ ਤੂੰ ਆਪਣੇ ਲਈ ਤਿਆਰ ਕੀਤਾ ਹੈ, ਉਹ ਕਿਸ ਨੂੰ ਮਿਲੇਗਾ?'</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ਲੂਕਾ</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ਨੇ ਕਿਹਾ, "ਇੱਕ ਆਦਮੀ ਦੀ ਜ਼ਿੰਦਗੀ ਦਾ ਉਸ ਕੋਲ ਜੋ ਕੁਝ ਹੈ ਉਸ ਨਾਲ ਕੋਈ ਲੈਣਾ-ਦੇਣਾ ਨਹੀਂ 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ਅਤੇ ਯਿਸੂ ਨੇ ਸਾਨੂੰ ਇੱਕ ਕਹਾਣੀ ਸੁਣਾਈ.</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pa" altLang="ko-KR" sz="3200">
                <a:solidFill>
                  <a:schemeClr val="tx1">
                    <a:lumMod val="65000"/>
                    <a:lumOff val="35000"/>
                  </a:schemeClr>
                </a:solidFill>
              </a:rPr>
              <a:t>ਇਹ ਇੱਕ ਮੂਰਖ ਅਮੀਰ ਆਦਮੀ ਬਾਰੇ ਹੈ.</a:t>
            </a:r>
            <a:r xmlns:a="http://schemas.openxmlformats.org/drawingml/2006/main">
              <a:rPr lang="p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ਅਮੀਰ ਆਦਮੀ ਆਪਣੀ ਦੌਲਤ ਅਤੇ ਅਨਾਜ ਲਈ ਇੱਕ ਵੱਡਾ ਗੋਦਾਮ ਬਣਾ ਕੇ ਖੁਸ਼ ਸੀ। "ਮੈਂ ਗੋਦਾਮ ਵਿੱਚ ਬਹੁਤ ਸਾਰਾ ਭੋਜਨ ਇਕੱਠਾ ਕੀਤਾ ਹੈ, ਮੇਰੀ ਆਤਮਾ, ਹੁਣ ਆਪਣੇ ਆਪ ਦਾ ਅਨੰਦ ਲਓ!"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ਤਦ ਪਰਮੇਸ਼ੁਰ ਨੇ ਅਮੀਰ ਆਦਮੀ ਨੂੰ ਕਿਹਾ।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a" altLang="ko-KR" sz="2800">
                <a:solidFill>
                  <a:schemeClr val="tx1">
                    <a:lumMod val="65000"/>
                    <a:lumOff val="35000"/>
                  </a:schemeClr>
                </a:solidFill>
              </a:rPr>
              <a:t>"ਤੂੰ ਮੂਰਖ ਹੈਂ! ਜੇ ਮੈਂ ਅੱਜ ਤੇਰੀ ਜਾਨ ਲੈ ਲਵਾਂ ਤਾਂ ਤੇਰੀ ਸਾਰੀ ਦੌਲਤ ਕਿਸ ਦੀ ਹੋਵੇਗੀ?"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“ਇਹ ਤਾਰਾ ਉਦੋਂ ਦਿਖਾਈ ਦਿੰਦਾ ਹੈ ਜਦੋਂ ਰਾਜੇ ਦਾ ਜਨਮ ਹੁੰਦਾ ਹੈ! ਆਉ ਤਾਰੇ ਦੀ ਪਾਲਣਾ ਕਰੀਏ!” ਡਾਕਟਰ ਤਾਰੇ ਦਾ ਪਿੱਛਾ ਕਰਨ ਲੱਗੇ।</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ਗੱਲ ਖਤਮ ਕੀਤੀ ਅਤੇ ਕਿਹਾ,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a" altLang="ko-KR" sz="2800">
                <a:solidFill>
                  <a:schemeClr val="tx1">
                    <a:lumMod val="65000"/>
                    <a:lumOff val="35000"/>
                  </a:schemeClr>
                </a:solidFill>
              </a:rPr>
              <a:t>"ਤੁਹਾਡੇ ਲਈ ਧਨ ਇਕੱਠਾ ਨਾ ਕਰੋ, ਪਰ ਪਰਮੇਸ਼ੁਰ ਲਈ, ਲੋੜਵੰਦਾਂ ਦੀ ਮਦਦ ਕਰਨ ਲਈ ਆਪਣੀ ਪੂਰੀ ਕੋਸ਼ਿਸ਼ ਕਰੋ.</a:t>
            </a:r>
            <a:r xmlns:a="http://schemas.openxmlformats.org/drawingml/2006/main">
              <a:rPr lang="p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pa" altLang="ko-KR" sz="3500">
                <a:solidFill>
                  <a:schemeClr val="tx1">
                    <a:lumMod val="65000"/>
                    <a:lumOff val="35000"/>
                  </a:schemeClr>
                </a:solidFill>
              </a:rPr>
              <a:t>ਤੁਹਾਡਾ ਪੈਸਾ ਕਿਸ ਲਈ ਵਰਤਿਆ ਜਾਂਦਾ ਹੈ?</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pa" altLang="ko-KR" sz="3500">
                <a:solidFill>
                  <a:schemeClr val="tx1">
                    <a:lumMod val="65000"/>
                    <a:lumOff val="35000"/>
                  </a:schemeClr>
                </a:solidFill>
              </a:rPr>
              <a:t>ਕੀ ਇਸਦੀ ਵਰਤੋਂ ਸਿਰਫ ਤੁਹਾਨੂੰ ਸੰਤੁਸ਼ਟ ਕਰਨ ਲਈ ਕੀਤੀ ਜਾ ਰਹੀ ਹੈ?</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pa" altLang="ko-KR" sz="3500">
                <a:solidFill>
                  <a:schemeClr val="tx1">
                    <a:lumMod val="65000"/>
                    <a:lumOff val="35000"/>
                  </a:schemeClr>
                </a:solidFill>
              </a:rPr>
              <a:t>ਪੈਸੇ ਦੀ ਵਰਤੋਂ ਕਰਨੀ ਚਾਹੀਦੀ ਹੈ</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pa" altLang="ko-KR" sz="3500">
                <a:solidFill>
                  <a:schemeClr val="tx1">
                    <a:lumMod val="65000"/>
                    <a:lumOff val="35000"/>
                  </a:schemeClr>
                </a:solidFill>
              </a:rPr>
              <a:t>ਪਰਮੇਸ਼ੁਰ ਦੀ ਮਹਿਮਾ ਲਈ.</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pa" altLang="ko-KR" sz="3500">
                <a:solidFill>
                  <a:schemeClr val="tx1">
                    <a:lumMod val="65000"/>
                    <a:lumOff val="35000"/>
                  </a:schemeClr>
                </a:solidFill>
              </a:rPr>
              <a:t>ਅਸੀਂ ਪਰਮੇਸ਼ੁਰ ਦੇ ਰਾਜ ਦੇ ਲੋਕ ਹਾਂ। ਇਸ ਲਈ ਸਾਨੂੰ ਆਪਣੇ ਪੈਸੇ ਨਾਲ ਲੋੜਵੰਦ ਲੋਕਾਂ ਦੀ ਮਦਦ ਕਰਨੀ ਚਾਹੀਦੀ ਹੈ।</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ਸਾਰੀ ਜ਼ਿੰਦਗੀ ਅਤੇ ਸਾਰੀ ਦੌਲਤ ਦਾ ਮਾਲਕ 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ਮੂਰਖ ਅਮੀਰ ਆਦਮੀ ਨੇ ਆਪਣੀ ਆਤਮਾ ਲਈ ਕੀ ਕੀਤਾ?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ਉਸਨੇ ਗਰੀਬਾਂ ਦੀ ਮਦਦ ਕੀਤੀ।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ਉਸਨੇ ਰੱਬ ਦੀ ਪੂਜਾ ਕੀਤੀ।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ਉਸਨੇ ਖੁਸ਼ਖਬਰੀ ਦਾ ਪ੍ਰਚਾਰ ਕੀਤਾ।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ਉਸਨੇ ਬਹੁਤ ਸਾਰਾ ਧਨ ਇਕੱਠਾ ਕੀਤਾ।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ਉਸਨੇ ਬਹੁਤ ਸਾਰਾ ਧਨ ਇਕੱਠਾ ਕੀਤਾ।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"ਪਰ ਪਰਮੇਸ਼ੁਰ ਨੇ ਉਸਨੂੰ ਕਿਹਾ, 'ਹੇ ਮੂਰਖ! ਅੱਜ ਰਾਤ ਤੇਰੀ ਜਾਨ ਤੈਥੋਂ ਮੰਗੀ ਜਾਵੇਗੀ। ਫਿਰ ਜੋ ਤੂੰ ਆਪਣੇ ਲਈ ਤਿਆਰ ਕੀਤਾ ਹੈ, ਉਹ ਕਿਸ ਨੂੰ ਮਿਲੇਗਾ?'</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ਲੂਕਾ</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69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ਗੁੰਮੀਆਂ ਭੇਡਾਂ ਦੀ ਭਾਲ ਕੀਤੀ ਜਾ ਰਹੀ 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ਮੈਂ ਤੁਹਾਨੂੰ ਦੱਸਦਾ ਹਾਂ ਕਿ ਇਸੇ ਤਰ੍ਹਾਂ ਸਵਰਗ ਵਿੱਚ ਇੱਕ ਤੋਬਾ ਕਰਨ ਵਾਲੇ ਪਾਪੀ ਦੇ ਕਾਰਨ ਉਨ੍ਹਾਂ ਨੜਨਵੇਂ ਧਰਮੀ ਵਿਅਕਤੀਆਂ ਨਾਲੋਂ ਜਿਨ੍ਹਾਂ ਨੂੰ ਤੋਬਾ ਕਰਨ ਦੀ ਲੋੜ ਨਹੀਂ ਹੈ, ਜ਼ਿਆਦਾ ਖੁਸ਼ੀ ਹੋਵੇਗੀ।</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ਲੂਕਾ</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ਇੱਕ ਦਿਨ ਇੱਕ ਭੇਡ ਆਪਣੇ ਦੋਸਤਾਂ ਦੀਆਂ ਭੇਡਾਂ ਤੋਂ ਅਲੱਗ ਰਹਿ ਗਈ 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ਆਜੜੀ ਨੇ ਭੇਡਾਂ ਦੀ ਗਿਣਤੀ ਕੀਤੀ ਅਤੇ ਦੇਖਿਆ ਕਿ ਸੌ ਵਿੱਚੋਂ ਇੱਕ ਗਾਇਬ ਸੀ!</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ਚਰਵਾਹਾ 99 ਭੇਡਾਂ ਛੱਡ ਗਿਆ ਅਤੇ ਇੱਕ ਗੁਆਚੀ ਹੋਈ ਭੇਡ ਨੂੰ ਲੱਭਣ ਲਈ ਨਿਕਲਿਆ।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ਤਾਰਾ ਬੈਤਲਹਮ ਦੇ ਤਬੇਲੇ ਉੱਤੇ ਰੁਕ ਗਿਆ। ਬਾਈਬਲ ਵਿਚ ਭਵਿੱਖਬਾਣੀ ਕੀਤੀ ਗਈ ਸੀ ਕਿ ਯਿਸੂ ਦਾ ਜਨਮ ਬੈਤਲਹਮ ਵਿਚ ਹੋਇਆ ਸੀ।</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ਅਤੇ ਅੰਤ ਵਿੱਚ ਚਰਵਾਹੇ ਨੇ ਗੁਆਚੀਆਂ ਭੇਡਾਂ ਨੂੰ ਲੱਭ ਲਿਆ।</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a" altLang="ko-KR" sz="2800">
                <a:solidFill>
                  <a:schemeClr val="tx1">
                    <a:lumMod val="65000"/>
                    <a:lumOff val="35000"/>
                  </a:schemeClr>
                </a:solidFill>
              </a:rPr>
              <a:t>ਆਜੜੀ ਖੁਸ਼ੀ ਵਿੱਚ ਭੇਡਾਂ ਨਾਲ ਘਰ ਆਇਆ ਅਤੇ ਇੱਕ ਵੱਡੀ ਦਾਅਵਤ ਕੀਤੀ।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ਗੱਲ ਖਤਮ ਕੀਤੀ ਅਤੇ ਕਿਹਾ,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a" altLang="ko-KR" sz="2800">
                <a:solidFill>
                  <a:schemeClr val="tx1">
                    <a:lumMod val="65000"/>
                    <a:lumOff val="35000"/>
                  </a:schemeClr>
                </a:solidFill>
              </a:rPr>
              <a:t>"ਜਿਵੇਂ ਆਜੜੀ ਗੁਆਚੀ ਹੋਈ ਭੇਡ ਨੂੰ ਲੱਭ ਕੇ ਖੁਸ਼ ਹੁੰਦਾ 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a" altLang="ko-KR" sz="2800">
                <a:solidFill>
                  <a:schemeClr val="tx1">
                    <a:lumMod val="65000"/>
                    <a:lumOff val="35000"/>
                  </a:schemeClr>
                </a:solidFill>
              </a:rPr>
              <a:t>ਰੱਬ ਇੱਕ ਪਾਪੀ ਦੀ ਤੋਬਾ ਨਾਲ ਖੁਸ਼ ਹੁੰਦਾ 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pa" altLang="ko-KR" sz="3600">
                <a:solidFill>
                  <a:schemeClr val="tx1">
                    <a:lumMod val="65000"/>
                    <a:lumOff val="35000"/>
                  </a:schemeClr>
                </a:solidFill>
              </a:rPr>
              <a:t>ਚਰਵਾਹੇ ਨੂੰ ਗੁਆਚੀ ਹੋਈ ਭੇਡ ਨੂੰ ਲੱਭਣ ਲਈ ਅਣਗਿਣਤ ਕੁਰਬਾਨੀਆਂ ਕਰਨੀਆਂ ਪਈਆਂ।</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ਯਿਸੂ ਨੇ ਸਾਨੂੰ ਬਚਾਉਣ ਲਈ ਆਪਣੀ ਜਾਨ ਕੁਰਬਾਨ ਕਰ ਦਿੱਤੀ।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a" altLang="ko-KR" sz="3600">
                <a:solidFill>
                  <a:schemeClr val="tx1">
                    <a:lumMod val="65000"/>
                    <a:lumOff val="35000"/>
                  </a:schemeClr>
                </a:solidFill>
              </a:rPr>
              <a:t>ਸਾਨੂੰ ਗੁਆਚੀਆਂ ਭੇਡਾਂ ਵਾਂਗ ਸਾਨੂੰ ਬਚਾਉਣ ਲਈ ਯਿਸੂ ਦਾ ਧੰਨਵਾਦ ਕਰਨਾ ਚਾਹੀਦਾ ਹੈ।</a:t>
            </a:r>
            <a:r xmlns:a="http://schemas.openxmlformats.org/drawingml/2006/main">
              <a:rPr lang="p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a:t>
            </a:r>
            <a:r xmlns:a="http://schemas.openxmlformats.org/drawingml/2006/main">
              <a:rPr lang="pa" altLang="en-US" sz="3600">
                <a:solidFill>
                  <a:srgbClr val="0070c0"/>
                </a:solidFill>
              </a:rPr>
              <a:t> </a:t>
            </a:r>
            <a:r xmlns:a="http://schemas.openxmlformats.org/drawingml/2006/main">
              <a:rPr lang="pa" altLang="ko-KR" sz="3600">
                <a:solidFill>
                  <a:srgbClr val="0070c0"/>
                </a:solidFill>
              </a:rPr>
              <a:t>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ਉਹ ਹੈ ਜੋ ਪਾਪ ਤੋਂ ਸਾਡੀ ਤੋਬਾ ਵਿੱਚ ਖੁਸ਼ ਹੁੰਦਾ 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ਚਰਵਾਹੇ ਨੇ ਗੁਆਚੀ ਹੋਈ ਭੇਡ ਦੀ ਭਾਲ ਕਰਦਿਆਂ ਕੀ ਨਹੀਂ ਕੀਤਾ?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ਉਸ ਨੇ ਗੁਆਚੀ ਹੋਈ ਨੂੰ ਲੱਭਣ ਲਈ 99 ਭੇਡਾਂ ਛੱਡੀਆਂ।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ਉਹ ਗੁਆਚੇ ਨੂੰ ਲੱਭ ਕੇ ਖੁਸ਼ 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ਉਸਨੇ ਇੱਕ ਨਵੀਂ ਭੇਡ ਖਰੀਦੀ।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ਉਸਨੇ ਲੋਕਾਂ ਨੂੰ ਪਾਰਟੀ ਲਈ ਬੁਲਾਇਆ।</a:t>
            </a:r>
            <a:r xmlns:a="http://schemas.openxmlformats.org/drawingml/2006/main">
              <a:rPr lang="p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③ </a:t>
            </a:r>
            <a:r xmlns:a="http://schemas.openxmlformats.org/drawingml/2006/main">
              <a:rPr lang="pa" altLang="ko-KR" sz="2800">
                <a:solidFill>
                  <a:srgbClr val="ff0000"/>
                </a:solidFill>
              </a:rPr>
              <a:t>ਉਸਨੇ ਇੱਕ ਨਵੀਂ ਭੇਡ ਖਰੀਦੀ।</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ਮੈਂ ਤੁਹਾਨੂੰ ਦੱਸਦਾ ਹਾਂ ਕਿ ਇਸੇ ਤਰ੍ਹਾਂ ਸਵਰਗ ਵਿੱਚ ਇੱਕ ਤੋਬਾ ਕਰਨ ਵਾਲੇ ਪਾਪੀ ਦੇ ਕਾਰਨ ਉਨ੍ਹਾਂ ਨੜਨਵੇਂ ਧਰਮੀ ਵਿਅਕਤੀਆਂ ਨਾਲੋਂ ਜਿਨ੍ਹਾਂ ਨੂੰ ਤੋਬਾ ਕਰਨ ਦੀ ਲੋੜ ਨਹੀਂ ਹੈ, ਜ਼ਿਆਦਾ ਖੁਸ਼ੀ ਹੋਵੇਗੀ।</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ਲੂਕਾ</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70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ਚੰਗੇ ਸਾਮਰੀਟਨ ਦੀ ਕਹਾਣੀ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"ਤੁਹਾਡੇ ਖ਼ਿਆਲ ਵਿੱਚ ਇਹਨਾਂ ਤਿੰਨਾਂ ਵਿੱਚੋਂ ਕਿਹੜਾ ਉਸ ਆਦਮੀ ਦਾ ਗੁਆਂਢੀ ਸੀ ਜੋ ਲੁਟੇਰਿਆਂ ਦੇ ਹੱਥ ਵਿੱਚ ਗਿਆ ਸੀ?"</a:t>
            </a:r>
            <a:endParaRPr xmlns:a="http://schemas.openxmlformats.org/drawingml/2006/main" lang="en-US" altLang="ko-KR" sz="3600"/>
          </a:p>
          <a:p>
            <a:pPr xmlns:a="http://schemas.openxmlformats.org/drawingml/2006/main" lvl="0">
              <a:defRPr/>
            </a:pPr>
            <a:r xmlns:a="http://schemas.openxmlformats.org/drawingml/2006/main">
              <a:rPr lang="pa" altLang="ko-KR" sz="3600"/>
              <a:t>ਕਾਨੂੰਨ ਦੇ ਮਾਹਰ ਨੇ ਜਵਾਬ ਦਿੱਤਾ, "ਜਿਸ ਨੇ ਉਸ ਉੱਤੇ ਦਇਆ ਕੀਤੀ ਸੀ।" ਯਿਸੂ ਨੇ ਉਸਨੂੰ ਕਿਹਾ, "ਜਾ ਅਤੇ ਇਸੇ ਤਰ੍ਹਾਂ ਕਰ।"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ਲੂਕਾ</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10:</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ਜਦੋਂ ਇਕ ਵਿਅਕਤੀ ਇਕੱਲਾ ਘੁੰਮ ਰਿਹਾ ਸੀ ਤਾਂ ਉਸ ਨੂੰ ਲੁਟੇਰਿਆਂ ਨਾਲ ਮਿਲ ਗਿਆ। ਉਨ੍ਹਾਂ ਨੇ ਉਸਦੇ ਕੱਪੜੇ ਲਾਹ ਦਿੱਤੇ, ਉਸਨੂੰ ਕੁੱਟਿਆ ਅਤੇ ਉਸਨੂੰ ਅੱਧ ਮਰਿਆ ਛੱਡ ਕੇ ਚਲੇ ਗਏ।</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ਫਿਰ ਰਸਤੇ ਵਿੱਚ ਇੱਕ ਪੁਜਾਰੀ ਨੇ ਉਸਨੂੰ ਵੇਖਿਆ, ਉਹ ਦੂਜੇ ਪਾਸੇ ਤੋਂ ਲੰਘ ਗਿਆ। ਇਸੇ ਤਰ੍ਹਾਂ ਇੱਕ ਲੇਵੀ ਨੇ ਵੀ ਕੀਤਾ।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ਬੈਤਲਹਮ ਦੇ ਤਬੇਲੇ ਦੇ ਅੰਦਰ ਮਰਿਯਮ, ਯੂਸੁਫ਼ ਅਤੇ ਬੱਚਾ ਯਿਸੂ ਸਨ, ਜੋ ਰਾਜੇ ਵਜੋਂ ਧਰਤੀ ਉੱਤੇ ਆਏ ਸਨ।</a:t>
            </a:r>
            <a:r xmlns:a="http://schemas.openxmlformats.org/drawingml/2006/main">
              <a:rPr lang="p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ਤੀਸਰਾ, ਇੱਕ ਸਾਮਰੀ ਨੇ ਉਸਨੂੰ ਦੇਖਿਆ। ਸਾਮਰੀ ਲੋਕ ਉਹ ਲੋਕ ਸਨ ਜਿਨ੍ਹਾਂ ਨੂੰ ਯਹੂਦੀ ਪਸੰਦ ਨਹੀਂ ਕਰਦੇ ਸਨ।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ਪਰ, ਸਾਮਰੀ ਨੂੰ ਉਸ ਉੱਤੇ ਤਰਸ ਆਇਆ, ਇਸ ਲਈ ਉਸ ਦਾ ਇਲਾਜ ਕੀਤਾ ਅਤੇ ਉਸ ਦੀ ਚੰਗੀ ਤਰ੍ਹਾਂ ਦੇਖਭਾਲ ਕੀਤੀ।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ਕਿਹਾ: “ਪਰਮੇਸ਼ੁਰ ਦੇ ਲੋਕ, ਕਿਸੇ ਵੀ ਸਮੇਂ, ਇੱਕ ਚੰਗਾ ਗੁਆਂਢੀ ਹੋਣਾ ਚਾਹੀਦਾ ਹੈ ਜੋ ਲੋੜਵੰਦਾਂ ਦੀ ਮਦਦ ਕਰਦਾ 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ਜਾਜਕ ਅਤੇ ਲੇਵੀ, ਸਤ੍ਹਾ 'ਤੇ, ਪਰਮੇਸ਼ੁਰ ਦੇ ਨੇੜੇ ਜਾਪਦੇ ਸਨ, ਪਰ ਉਹ ਕਿਸੇ ਹੋਰ ਨੂੰ ਪਿਆਰ ਨਹੀਂ ਕਰਦੇ ਸਨ.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ਸਾਮਰੀ, ਸਤ੍ਹਾ 'ਤੇ, ਪਰਮੇਸ਼ੁਰ ਦੇ ਨੇੜੇ ਨਹੀਂ ਜਾਪਦਾ ਸੀ, ਪਰ ਇਕ ਚੰਗਾ ਗੁਆਂਢੀ ਸੀ ਜੋ ਦੂਜਿਆਂ ਨੂੰ ਪਿਆਰ ਕਰਨ ਲਈ ਤਿਆਰ 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ਸਾਨੂੰ ਉਹ ਵੀ ਹੋਣਾ ਚਾਹੀਦਾ ਹੈ ਜੋ ਲੋੜਵੰਦ ਸਾਡੇ ਗੁਆਂਢੀਆਂ ਦੀ ਮਦਦ ਕਰਦੇ ਹਨ ਜੇਕਰ ਅਸੀਂ ਪਰਮੇਸ਼ੁਰ ਦੇ ਨੇੜੇ 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ਅਸੀਂ ਉਹ ਹਾਂ ਜੋ ਸਾਡੇ ਗੁਨਾਹਾਂ ਲਈ ਮਰਨ ਲਈ ਮਜਬੂਰ ਹਾਂ, ਜਿਵੇਂ ਕਿ ਲੁੱਟੇ ਗਏ ਹਨ।</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pa" altLang="ko-KR" sz="3600">
                <a:solidFill>
                  <a:schemeClr val="tx1">
                    <a:lumMod val="65000"/>
                    <a:lumOff val="35000"/>
                  </a:schemeClr>
                </a:solidFill>
              </a:rPr>
              <a:t>ਪਰ ਯਿਸੂ ਹੀ ਹੈ ਜਿਸਨੇ ਸਾਨੂੰ ਇਸ ਭਿਆਨਕ ਸਥਿਤੀ ਤੋਂ ਬਚਾਇਆ।</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ਜਾਜਕ ਅਤੇ ਲੇਵੀਆਂ ਨੇ ਕੀ ਕੀਤਾ ਜਦੋਂ ਉਨ੍ਹਾਂ ਨੇ ਇੱਕ ਆਦਮੀ ਨੂੰ ਲੁੱਟਿਆ ਹੋਇਆ ਦੇਖਿਆ?</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ਉਨ੍ਹਾਂ ਨੇ ਉਸ ਲਈ ਪ੍ਰਾਰਥਨਾ ਕੀਤੀ।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ਉਸਦੇ ਜ਼ਖਮਾਂ ਦਾ ਇਲਾਜ ਕੀਤਾ।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ਉਹ ਉਸਨੂੰ ਹਸਪਤਾਲ ਲੈ ਗਏ।</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ਉਹ ਦੂਜੇ ਪਾਸੇ ਉਸ ਕੋਲੋਂ ਲੰਘ ਗਏ।</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④ </a:t>
            </a:r>
            <a:r xmlns:a="http://schemas.openxmlformats.org/drawingml/2006/main">
              <a:rPr lang="pa" altLang="ko-KR" sz="2800">
                <a:solidFill>
                  <a:srgbClr val="ff0000"/>
                </a:solidFill>
              </a:rPr>
              <a:t>ਉਹ ਦੂਜੇ ਪਾਸੇ ਉਸ ਕੋਲੋਂ ਲੰਘ ਗਏ।</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pa" altLang="ko-KR" sz="3600"/>
              <a:t>"ਤੁਹਾਡੇ ਖ਼ਿਆਲ ਵਿੱਚ ਇਹਨਾਂ ਤਿੰਨਾਂ ਵਿੱਚੋਂ ਕਿਹੜਾ ਉਸ ਆਦਮੀ ਦਾ ਗੁਆਂਢੀ ਸੀ ਜੋ ਲੁਟੇਰਿਆਂ ਦੇ ਹੱਥ ਵਿੱਚ ਗਿਆ ਸੀ?"</a:t>
            </a:r>
            <a:endParaRPr xmlns:a="http://schemas.openxmlformats.org/drawingml/2006/main" lang="en-US" altLang="ko-KR" sz="3600"/>
          </a:p>
          <a:p>
            <a:pPr xmlns:a="http://schemas.openxmlformats.org/drawingml/2006/main" lvl="0">
              <a:defRPr/>
            </a:pPr>
            <a:r xmlns:a="http://schemas.openxmlformats.org/drawingml/2006/main">
              <a:rPr lang="pa" altLang="ko-KR" sz="3600"/>
              <a:t>ਕਾਨੂੰਨ ਦੇ ਮਾਹਰ ਨੇ ਜਵਾਬ ਦਿੱਤਾ, "ਜਿਸ ਨੇ ਉਸ ਉੱਤੇ ਦਇਆ ਕੀਤੀ ਸੀ।" ਯਿਸੂ ਨੇ ਉਸਨੂੰ ਕਿਹਾ, "ਜਾ ਅਤੇ ਇਸੇ ਤਰ੍ਹਾਂ ਕਰ।"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ਲੂਕਾ</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10:</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71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ਮੈਰੀ ਅਤੇ ਮਾਰਥਾ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pa" altLang="ko-KR" sz="4000"/>
              <a:t>ਪਰ ਸਿਰਫ਼ ਇੱਕ ਚੀਜ਼ ਦੀ ਲੋੜ ਹੈ। ਮਰਿਯਮ ਨੇ ਚੁਣਿਆ ਹੈ ਕਿ ਕੀ ਬਿਹਤਰ ਹੈ, ਅਤੇ ਇਹ ਉਸ ਤੋਂ ਖੋਹਿਆ ਨਹੀਂ ਜਾਵੇਗਾ।"</a:t>
            </a:r>
            <a:endParaRPr xmlns:a="http://schemas.openxmlformats.org/drawingml/2006/main" lang="en-US" altLang="ko-KR" sz="4000"/>
          </a:p>
          <a:p>
            <a:pPr xmlns:a="http://schemas.openxmlformats.org/drawingml/2006/main" lvl="0">
              <a:defRPr/>
            </a:pPr>
            <a:r xmlns:a="http://schemas.openxmlformats.org/drawingml/2006/main">
              <a:rPr lang="p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p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ਲੂਕਾ</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10:</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ਯਿਸੂ ਨੂੰ ਮਰਿਯਮ ਅਤੇ ਮਾਰਥਾ ਦੇ ਘਰ ਬੁਲਾਇਆ ਗਿਆ ਸੀ।</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ਪੂਰਬ ਦੇ ਡਾਕਟਰਾਂ ਨੇ ਯਿਸੂ ਨੂੰ ਸੋਨਾ, ਧੂਪ ਅਤੇ ਗੰਧਰਸ ਦਿੱਤੇ ਜੋ ਉਨ੍ਹਾਂ ਨੇ ਤੋਹਫ਼ੇ ਵਜੋਂ ਤਿਆਰ ਕੀਤੇ ਸਨ। “ਇਸ ਧਰਤੀ ਉੱਤੇ ਆਉਣ ਲਈ ਯਿਸੂ ਦਾ ਧੰਨਵਾਦ!”</a:t>
            </a:r>
            <a:r xmlns:a="http://schemas.openxmlformats.org/drawingml/2006/main">
              <a:rPr lang="p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ਜਦੋਂ ਮਾਰਥਾ ਕੰਮ ਵਿਚ ਰੁੱਝੀ ਹੋਈ ਸੀ, ਤਾਂ ਮਰਿਯਮ ਨੇ ਉਤਸੁਕਤਾ ਨਾਲ ਯਿਸੂ ਦੀ ਗੱਲ ਸੁਣੀ।</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ਮਾਰਥਾ ਨੇ ਸੋਚਿਆ, "ਮੈਂ ਵਿਸ਼ਵਾਸ ਨਹੀਂ ਕਰ ਸਕਦੀ ਕਿ ਮੈਰੀ ਮੈਨੂੰ ਇਕੱਲੇ ਕੰਮ ਕਰਨ ਦਿੰਦੀ ਹੈ ਜਦੋਂ ਮੈਂ ਇੰਨੀ ਰੁੱਝੀ ਹੋਈ ਹਾਂ।"</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ਆਖ਼ਰਕਾਰ, ਮਾਰਥਾ ਨੇ ਯਿਸੂ ਕੋਲ ਸ਼ਿਕਾਇਤ ਕੀਤੀ। "ਯਿਸੂ, ਕਿਰਪਾ ਕਰਕੇ ਮੈਰੀ ਨੂੰ ਜਾਣ ਦਿਓ। ਮੇਰੇ ਕੋਲ ਇਕੱਲੇ ਕਰਨ ਲਈ ਬਹੁਤ ਜ਼ਿਆਦਾ ਕੰਮ 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ਕਿਹਾ, "ਬਹੁਤ ਜ਼ਿਆਦਾ ਨਾ ਕਰੋ। ਮੈਰੀ ਨੂੰ ਸੁਣਨਾ ਪਸੰਦ ਹੈ, ਇਸ ਲਈ ਉਹ ਸੁਣਦੀ ਰਹੇਗੀ।"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solidFill>
                  <a:srgbClr val="ff0000"/>
                </a:solidFill>
              </a:rPr>
              <a:t>ਅੱਜ ਦਾ ਪਾਠ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solidFill>
                  <a:schemeClr val="tx1">
                    <a:lumMod val="65000"/>
                    <a:lumOff val="35000"/>
                  </a:schemeClr>
                </a:solidFill>
              </a:rPr>
              <a:t>ਮਾਰਥਾ ਨੇ ਸੋਚਿਆ ਕਿ ਮਰਿਯਮ ਲਈ ਯਿਸੂ ਦੀ ਗੱਲ ਸੁਣਨਾ ਠੀਕ ਨਹੀਂ ਸੀ ਜਦੋਂ ਉਨ੍ਹਾਂ ਕੋਲ ਬਹੁਤ ਸਾਰੀਆਂ ਚੀਜ਼ਾਂ ਸਨ।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ਪਰ ਯਿਸੂ ਨੇ ਉਨ੍ਹਾਂ ਨੂੰ ਸਿਖਾਇਆ ਕਿ ਯਿਸੂ ਨੂੰ ਸੁਣਨਾ ਕਿਸੇ ਵੀ ਚੀਜ਼ ਨਾਲੋਂ ਜ਼ਿਆਦਾ ਕੀਮਤੀ 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ਬਾਈਬਲ ਨੂੰ ਸੁਣਨ ਅਤੇ ਸਿੱਖਣ ਦਾ ਸਮਾਂ ਸਾਡੇ ਲਈ ਸਭ ਤੋਂ ਕੀਮਤੀ ਸਮਾਂ 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a" altLang="ko-KR" sz="3200">
                <a:solidFill>
                  <a:schemeClr val="tx1">
                    <a:lumMod val="65000"/>
                    <a:lumOff val="35000"/>
                  </a:schemeClr>
                </a:solidFill>
              </a:rPr>
              <a:t>ਸਾਨੂੰ ਬਾਈਬਲ ਨੂੰ ਸੁਣਨ ਅਤੇ ਸਿੱਖਣ ਲਈ ਸਮੇਂ ਤੋਂ ਵਾਂਝਾ ਨਹੀਂ ਰਹਿਣਾ ਚਾਹੀਦਾ।</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pa" altLang="ko-KR" sz="3200"/>
              <a:t>ਯਿਸੂ ਕੌਣ ਹੈ?</a:t>
            </a:r>
            <a:r xmlns:a="http://schemas.openxmlformats.org/drawingml/2006/main">
              <a:rPr lang="p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rgbClr val="0070c0"/>
                </a:solidFill>
              </a:rPr>
              <a:t>ਯਿਸੂ 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pa" altLang="ko-KR" sz="3600">
                <a:solidFill>
                  <a:schemeClr val="tx1">
                    <a:lumMod val="65000"/>
                    <a:lumOff val="35000"/>
                  </a:schemeClr>
                </a:solidFill>
              </a:rPr>
              <a:t>ਯਿਸੂ ਉਹ ਹੈ ਜੋ ਉਨ੍ਹਾਂ ਲੋਕਾਂ ਨੂੰ ਪਿਆਰ ਕਰਦਾ ਹੈ ਜੋ ਪਰਮੇਸ਼ੁਰ ਦਾ ਬਚਨ ਸੁਣਦੇ ਹਨ।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ਕਵਿਜ਼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a" altLang="ko-KR" sz="3200">
                <a:solidFill>
                  <a:schemeClr val="tx1">
                    <a:lumMod val="65000"/>
                    <a:lumOff val="35000"/>
                  </a:schemeClr>
                </a:solidFill>
              </a:rPr>
              <a:t>ਮਰਿਯਮ ਨੇ ਕੀ ਕੀਤਾ ਜਦੋਂ ਮਾਰਥਾ ਬਹੁਤ ਕੰਮ ਕਰ ਰਹੀ 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① </a:t>
            </a:r>
            <a:r xmlns:a="http://schemas.openxmlformats.org/drawingml/2006/main">
              <a:rPr lang="pa" altLang="ko-KR" sz="2800">
                <a:solidFill>
                  <a:schemeClr val="tx1">
                    <a:lumMod val="65000"/>
                    <a:lumOff val="35000"/>
                  </a:schemeClr>
                </a:solidFill>
              </a:rPr>
              <a:t>ਉਸਨੇ ਪ੍ਰਾਰਥਨਾ ਕੀਤੀ।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② </a:t>
            </a:r>
            <a:r xmlns:a="http://schemas.openxmlformats.org/drawingml/2006/main">
              <a:rPr lang="pa" altLang="ko-KR" sz="2800">
                <a:solidFill>
                  <a:schemeClr val="tx1">
                    <a:lumMod val="65000"/>
                    <a:lumOff val="35000"/>
                  </a:schemeClr>
                </a:solidFill>
              </a:rPr>
              <a:t>ਉਸਨੇ ਯਿਸੂ ਦੇ ਬਚਨ ਨੂੰ ਸੁਣਿਆ।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③ </a:t>
            </a:r>
            <a:r xmlns:a="http://schemas.openxmlformats.org/drawingml/2006/main">
              <a:rPr lang="pa" altLang="ko-KR" sz="2800">
                <a:solidFill>
                  <a:schemeClr val="tx1">
                    <a:lumMod val="65000"/>
                    <a:lumOff val="35000"/>
                  </a:schemeClr>
                </a:solidFill>
              </a:rPr>
              <a:t>ਉਹ ਸੌਂ ਰਹੀ 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chemeClr val="tx1">
                    <a:lumMod val="65000"/>
                    <a:lumOff val="35000"/>
                  </a:schemeClr>
                </a:solidFill>
              </a:rPr>
              <a:t>④ </a:t>
            </a:r>
            <a:r xmlns:a="http://schemas.openxmlformats.org/drawingml/2006/main">
              <a:rPr lang="pa" altLang="ko-KR" sz="2800">
                <a:solidFill>
                  <a:schemeClr val="tx1">
                    <a:lumMod val="65000"/>
                    <a:lumOff val="35000"/>
                  </a:schemeClr>
                </a:solidFill>
              </a:rPr>
              <a:t>ਉਸਨੇ ਮਾਰਥਾ ਦੀ ਸਖ਼ਤ ਮਦਦ ਕੀਤੀ।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a" altLang="en-US" sz="2800">
                <a:solidFill>
                  <a:srgbClr val="ff0000"/>
                </a:solidFill>
              </a:rPr>
              <a:t>② </a:t>
            </a:r>
            <a:r xmlns:a="http://schemas.openxmlformats.org/drawingml/2006/main">
              <a:rPr lang="pa" altLang="ko-KR" sz="2800">
                <a:solidFill>
                  <a:srgbClr val="ff0000"/>
                </a:solidFill>
              </a:rPr>
              <a:t>ਉਸਨੇ ਯਿਸੂ ਦੇ ਬਚਨ ਨੂੰ ਸੁਣਿਆ।</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a" altLang="ko-KR" sz="4000"/>
              <a:t>ਅੱਜ ਦਾ ਸ਼ਬਦ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pa" altLang="ko-KR" sz="4000"/>
              <a:t>ਪਰ ਸਿਰਫ਼ ਇੱਕ ਚੀਜ਼ ਦੀ ਲੋੜ ਹੈ। ਮਰਿਯਮ ਨੇ ਚੁਣਿਆ ਹੈ ਕਿ ਕੀ ਬਿਹਤਰ ਹੈ, ਅਤੇ ਇਹ ਉਸ ਤੋਂ ਖੋਹਿਆ ਨਹੀਂ ਜਾਵੇਗਾ।"</a:t>
            </a:r>
            <a:endParaRPr xmlns:a="http://schemas.openxmlformats.org/drawingml/2006/main" lang="en-US" altLang="ko-KR" sz="4000"/>
          </a:p>
          <a:p>
            <a:pPr xmlns:a="http://schemas.openxmlformats.org/drawingml/2006/main" lvl="0">
              <a:defRPr/>
            </a:pPr>
            <a:r xmlns:a="http://schemas.openxmlformats.org/drawingml/2006/main">
              <a:rPr lang="p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p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a" altLang="ko-KR" sz="2800">
                <a:solidFill>
                  <a:schemeClr val="tx1">
                    <a:lumMod val="65000"/>
                    <a:lumOff val="35000"/>
                  </a:schemeClr>
                </a:solidFill>
              </a:rPr>
              <a:t>ਲੂਕਾ</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10:</a:t>
            </a:r>
            <a:r xmlns:a="http://schemas.openxmlformats.org/drawingml/2006/main">
              <a:rPr lang="pa" altLang="en-US" sz="2800">
                <a:solidFill>
                  <a:schemeClr val="tx1">
                    <a:lumMod val="65000"/>
                    <a:lumOff val="35000"/>
                  </a:schemeClr>
                </a:solidFill>
              </a:rPr>
              <a:t> </a:t>
            </a:r>
            <a:r xmlns:a="http://schemas.openxmlformats.org/drawingml/2006/main">
              <a:rPr lang="p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pa" altLang="ko-KR" sz="2500" dirty="0">
                <a:solidFill>
                  <a:schemeClr val="tx1">
                    <a:lumMod val="65000"/>
                    <a:lumOff val="35000"/>
                  </a:schemeClr>
                </a:solidFill>
              </a:rPr>
              <a:t>ਇਜ਼ਰਾਈਲ ਦੇ ਗਲੀਲ ਵਿਚ ਮਰਿਯਮ ਨਾਂ ਦੀ ਇਕ ਕੁਆਰੀ ਰਹਿੰਦੀ ਸੀ। ਉਸ ਦੀ ਮੰਗਣੀ ਯੂਸੁਫ਼ ਨਾਂ ਦੇ ਨੌਜਵਾਨ ਨਾਲ ਹੋਈ ਸੀ।</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ਡਾਕਟਰ ਇਜ਼ਰਾਈਲ ਤੋਂ ਬਹੁਤ ਦੂਰ, ਰਾਜਾ ਯਿਸੂ ਦੀ ਉਪਾਸਨਾ ਕਰਨ ਲਈ ਆਏ ਸਨ।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ਯਿਸੂ ਲੋਕਾਂ ਦਾ ਅਸਲੀ ਰਾਜਾ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 ਦੁਨੀਆਂ ਵਿਚ.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ਯਿਸੂ ਮੇਰਾ ਰਾਜਾ ਵੀ ਹੈ।</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ਸਾਨੂੰ ਯਿਸੂ ਦੀ ਉਪਾਸਨਾ ਅਤੇ ਪਾਲਣਾ ਕਰਨ ਵਾਲਾ ਜੀਵਨ ਬਤੀਤ ਕਰਨਾ ਚਾਹੀਦਾ ਹੈ, ਜੋ ਹਮੇਸ਼ਾ ਰਾਜਾ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ਸਾਡੀ ਭਗਤੀ ਦਾ ਹੱਕਦਾਰ ਹੈ।</a:t>
            </a:r>
            <a:r xmlns:a="http://schemas.openxmlformats.org/drawingml/2006/main">
              <a:rPr altLang="en-US" lang="p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a:t>
            </a:r>
            <a:r xmlns:a="http://schemas.openxmlformats.org/drawingml/2006/main">
              <a:rPr altLang="en-US" lang="pa" sz="4000">
                <a:solidFill>
                  <a:srgbClr val="ff0000"/>
                </a:solidFill>
              </a:rPr>
              <a:t> </a:t>
            </a:r>
            <a:r xmlns:a="http://schemas.openxmlformats.org/drawingml/2006/main">
              <a:rPr altLang="ko-KR" lang="pa" sz="4000">
                <a:solidFill>
                  <a:srgbClr val="ff0000"/>
                </a:solidFill>
              </a:rPr>
              <a:t>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ਨੂੰ ਜਨਮਦਿਨ ਦੇ ਤੋਹਫ਼ੇ ਵਜੋਂ ਕਿਹੜਾ ਨਹੀਂ ਮਿਲਿਆ?</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ਸੋਨਾ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ਧੂਪ</a:t>
            </a:r>
            <a:r xmlns:a="http://schemas.openxmlformats.org/drawingml/2006/main">
              <a:rPr altLang="en-US" lang="p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ਗੰਧਰਸ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ਕੰਪਿਊਟਰ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ਕੰਪਿਊਟਰ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a:t>
            </a:r>
            <a:r xmlns:a="http://schemas.openxmlformats.org/drawingml/2006/main">
              <a:rPr altLang="en-US" lang="pa" sz="4000">
                <a:solidFill>
                  <a:srgbClr val="ff0000"/>
                </a:solidFill>
              </a:rPr>
              <a:t> </a:t>
            </a:r>
            <a:r xmlns:a="http://schemas.openxmlformats.org/drawingml/2006/main">
              <a:rPr altLang="ko-KR" lang="pa" sz="4000">
                <a:solidFill>
                  <a:srgbClr val="ff0000"/>
                </a:solidFill>
              </a:rPr>
              <a:t>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ਘਰ ਆ ਕੇ, ਉਨ੍ਹਾਂ ਨੇ ਬੱਚੇ ਨੂੰ ਉਸਦੀ ਮਾਤਾ ਮਰਿਯਮ ਦੇ ਨਾਲ ਦੇਖਿਆ, ਅਤੇ ਉਨ੍ਹਾਂ ਨੇ ਮੱਥਾ ਟੇਕਿਆ ਅਤੇ ਉਸਦੀ ਉਪਾਸਨਾ ਕੀਤੀ। ਤਦ ਉਨ੍ਹਾਂ ਨੇ ਆਪਣੇ ਖਜ਼ਾਨੇ ਖੋਲ੍ਹੇ ਅਤੇ ਉਸਨੂੰ ਸੋਨੇ, ਧੂਪ ਅਤੇ ਗੰਧਰਸ ਦੇ ਤੋਹਫ਼ੇ ਦਿੱਤੇ।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ਮੱਤੀ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a:t>
            </a:r>
            <a:r xmlns:a="http://schemas.openxmlformats.org/drawingml/2006/main">
              <a:rPr lang="pa" altLang="en-US" b="1">
                <a:solidFill>
                  <a:schemeClr val="tx1">
                    <a:lumMod val="50000"/>
                    <a:lumOff val="50000"/>
                  </a:schemeClr>
                </a:solidFill>
              </a:rPr>
              <a:t> </a:t>
            </a:r>
            <a:r xmlns:a="http://schemas.openxmlformats.org/drawingml/2006/main">
              <a:rPr lang="pa" altLang="ko-KR" b="1">
                <a:solidFill>
                  <a:schemeClr val="tx1">
                    <a:lumMod val="50000"/>
                    <a:lumOff val="50000"/>
                  </a:schemeClr>
                </a:solidFill>
              </a:rPr>
              <a:t>48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ਬੱਚਾ ਯਿਸੂ ਮਿਸਰ ਨੂੰ ਭੱਜ ਗਿਆ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ਜਦੋਂ ਉਹ ਚਲੇ ਗਏ ਤਾਂ ਪ੍ਰਭੂ ਦਾ ਇੱਕ ਦੂਤ ਯੂਸੁਫ਼ ਨੂੰ ਸੁਪਨੇ ਵਿੱਚ ਪ੍ਰਗਟ ਹੋਇਆ। “ਉੱਠ,” ਉਸ ਨੇ ਕਿਹਾ, “ਬੱਚੇ ਅਤੇ ਉਸ ਦੀ ਮਾਂ ਨੂੰ ਲੈ ਕੇ ਮਿਸਰ ਨੂੰ ਭੱਜ ਜਾ। ਜਦੋਂ ਤੱਕ ਮੈਂ ਤੁਹਾਨੂੰ ਨਾ ਕਹਾਂ ਉੱਥੇ ਰੁਕੋ ਕਿਉਂਕਿ ਹੇਰੋਦੇਸ ਬੱਚੇ ਨੂੰ ਮਾਰਨ ਲਈ ਉਸ ਦੀ ਭਾਲ ਕਰਨ ਜਾ ਰਿਹਾ 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ਮੱਤੀ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ਇਜ਼ਰਾਈਲ ਦੇ ਰਾਜੇ ਹੇਰੋਦੇਸ ਨੇ ਮਾਗੀ ਰਾਹੀਂ ਯਿਸੂ ਦੇ ਜਨਮ ਦੀ ਖ਼ਬਰ ਸੁਣ ਕੇ ਯਿਸੂ ਨੂੰ ਮਾਰਨ ਦੀ ਸਾਜ਼ਿਸ਼ ਰਚੀ।</a:t>
            </a:r>
            <a:r xmlns:a="http://schemas.openxmlformats.org/drawingml/2006/main">
              <a:rPr lang="p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ਹਾਲਾਂਕਿ, ਪਰਮੇਸ਼ੁਰ, ਜੋ ਹੇਰੋਦੇਸ ਦੀ ਸਾਰੀ ਸਾਜ਼ਿਸ਼ ਨੂੰ ਜਾਣਦਾ ਸੀ, ਨੇ ਇੱਕ ਸੁਪਨੇ ਵਿੱਚ ਕਿਹਾ ਕਿ ਮਾਗੀ ਨੂੰ ਹੇਰੋਦੇਸ ਤੋਂ ਦੂਰ ਜਾਣਾ ਚਾਹੀਦਾ 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ਨਾਲੇ, ਮਰਿਯਮ ਦੇ ਪਤੀ ਯੂਸੁਫ਼ ਨੇ ਸੁਪਨੇ ਵਿਚ ਇਕ ਦੂਤ ਨੂੰ ਇਹ ਕਹਿੰਦੇ ਸੁਣਿਆ: “ਮਿਸਰ ਨੂੰ ਭੱਜ ਜਾ। ਹੇਰੋਦੇਸ ਯਿਸੂ ਨੂੰ ਮਾਰਨ ਜਾ ਰਿਹਾ ਹੈ।”</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pa" sz="2800">
                <a:solidFill>
                  <a:schemeClr val="tx1">
                    <a:lumMod val="65000"/>
                    <a:lumOff val="35000"/>
                  </a:schemeClr>
                </a:solidFill>
              </a:rPr>
              <a:t>ਇਹ ਸੁਣ ਕੇ ਯੂਸੁਫ਼ ਮਰਿਯਮ ਅਤੇ ਬੱਚੇ ਯਿਸੂ ਨੂੰ ਲੈ ਕੇ ਹੇਰੋਦੇਸ ਤੋਂ ਮਿਸਰ ਨੂੰ ਭੱਜ ਗਿਆ।</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pa" sz="2800">
                <a:solidFill>
                  <a:schemeClr val="tx1">
                    <a:lumMod val="65000"/>
                    <a:lumOff val="35000"/>
                  </a:schemeClr>
                </a:solidFill>
              </a:rPr>
              <a:t>ਇੱਕ ਦਿਨ ਇੱਕ ਦੂਤ ਮਰਿਯਮ ਨੂੰ ਪ੍ਰਗਟ ਹੋਇਆ। “ਨਮਸਕਾਰ, ਤੁਹਾਨੂੰ ਜਿਹੜੇ ਬਹੁਤ ਹੀ ਪਿਆਰੇ ਹਨ! ਪ੍ਰਭੂ ਤੁਹਾਡੇ ਨਾਲ ਹੈ।”</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ਇਸ ਦੌਰਾਨ, ਹੇਰੋਦੇਸ, ਜੋ ਜਾਣਦਾ ਸੀ ਕਿ ਉਸ ਨੂੰ ਮਾਗੀ ਦੁਆਰਾ ਧੋਖਾ ਦਿੱਤਾ ਗਿਆ ਸੀ, ਨੇ ਬੈਤਲਹਮ ਦੇ ਸਾਰੇ ਬੱਚਿਆਂ ਨੂੰ ਮਾਰਨ ਦਾ ਭਿਆਨਕ ਹੁਕਮ ਦਿੱਤਾ। ਹੇਰੋਦੇਸ ਦੀ ਮੌਤ ਤੱਕ ਯਿਸੂ ਨੂੰ ਮਿਸਰ ਵਿੱਚ ਰਹਿਣਾ ਪਿਆ।</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ਚਰਵਾਹਿਆਂ ਅਤੇ ਮਾਗੀ ਨੇ ਪਛਾਣ ਲਿਆ ਕਿ ਯਿਸੂ ਕੌਣ 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 ਰਾਜਾ ਹੇਰੋਦੇਸ ਨੇ ਯਿਸੂ ਨੂੰ ਨਹੀਂ ਪਛਾਣਿਆ। ਇਸ ਤੋਂ ਇਲਾਵਾ, ਆਪਣੇ ਲਾਲਚ ਦੇ ਕਾਰਨ, ਉਸਨੇ ਯਿਸੂ ਨੂੰ ਮਾਰਨ ਦੀ ਕੋਸ਼ਿਸ਼ ਕਰਨ ਲਈ ਬੇਰਹਿਮ ਪਾਪ ਕੀਤੇ।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ਦੁਨੀਆਂ ਵਿੱਚ ਬਹੁਤ ਸਾਰੇ ਲੋਕ ਹਨ ਜੋ ਯਿਸੂ ਬਾਰੇ ਸੁਣਨ ਤੋਂ ਇਨਕਾਰ ਕਰਦੇ ਹਨ।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ਇਹ ਇੱਕ ਬਹੁਤ ਹੀ ਗੰਭੀਰ ਪਾਪ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ਉਹ ਹੈ ਜੋ ਮਨੁੱਖ ਦੀ ਸ਼ਕਤੀ ਦੁਆਰਾ ਰੋਕਣ ਦੀ ਹਿੰਮਤ ਨਹੀਂ ਕਰ ਸਕਦਾ.</a:t>
            </a:r>
            <a:r xmlns:a="http://schemas.openxmlformats.org/drawingml/2006/main">
              <a:rPr altLang="en-US" lang="p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ਹੇਰੋਦੇਸ ਤੋਂ ਕਿੱਥੇ ਬਚਿਆ ਸੀ?</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ਮਿਸਰ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ਅਮਰੀਕਾ</a:t>
            </a:r>
            <a:r xmlns:a="http://schemas.openxmlformats.org/drawingml/2006/main">
              <a:rPr altLang="en-US" lang="p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ਕੋਰੀਆ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ਇਸਰੀਅਲ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① </a:t>
            </a:r>
            <a:r xmlns:a="http://schemas.openxmlformats.org/drawingml/2006/main">
              <a:rPr altLang="ko-KR" lang="pa" sz="2800">
                <a:solidFill>
                  <a:srgbClr val="ff0000"/>
                </a:solidFill>
              </a:rPr>
              <a:t>ਮਿਸਰ</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ਜਦੋਂ ਉਹ ਚਲੇ ਗਏ ਤਾਂ ਪ੍ਰਭੂ ਦਾ ਇੱਕ ਦੂਤ ਯੂਸੁਫ਼ ਨੂੰ ਸੁਪਨੇ ਵਿੱਚ ਪ੍ਰਗਟ ਹੋਇਆ। “ਉੱਠ,” ਉਸ ਨੇ ਕਿਹਾ, “ਬੱਚੇ ਅਤੇ ਉਸ ਦੀ ਮਾਂ ਨੂੰ ਲੈ ਕੇ ਮਿਸਰ ਨੂੰ ਭੱਜ ਜਾ। ਜਦੋਂ ਤੱਕ ਮੈਂ ਤੁਹਾਨੂੰ ਨਾ ਕਹਾਂ ਉੱਥੇ ਰੁਕੋ ਕਿਉਂਕਿ ਹੇਰੋਦੇਸ ਬੱਚੇ ਨੂੰ ਮਾਰਨ ਲਈ ਉਸ ਦੀ ਭਾਲ ਕਰਨ ਜਾ ਰਿਹਾ 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ਮੱਤੀ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49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ਮੰਦਰ ਵਿੱਚ ਮੁੰਡਾ ਯਿਸੂ</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"ਤੁਸੀਂ ਮੈਨੂੰ ਕਿਉਂ ਲੱਭ ਰਹੇ ਸੀ?" ਉਸ ਨੇ ਪੁੱਛਿਆ। "ਕੀ ਤੁਸੀਂ ਨਹੀਂ ਜਾਣਦੇ ਸੀ ਕਿ ਮੈਂ ਆਪਣੇ ਪਿਤਾ ਦੇ ਘਰ ਹੋਣਾ ਸੀ?"</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ਲੂਕਾ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ਪਸਾਹ ਦੇ ਦਿਨ, ਜਦੋਂ ਯਿਸੂ 12 ਸਾਲਾਂ ਦਾ ਸੀ, ਤਾਂ ਉਹ ਅਤੇ ਉਸ ਦੇ ਮਾਪੇ ਯਰੂਸ਼ਲਮ ਦੀ ਹੈਕਲ ਆਏ।</a:t>
            </a:r>
            <a:r xmlns:a="http://schemas.openxmlformats.org/drawingml/2006/main">
              <a:rPr lang="p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ਯਰੂਸ਼ਲਮ ਦੇ ਮੰਦਰ ਤੋਂ ਘਰ ਜਾਂਦੇ ਸਮੇਂ, ਯੂਸੁਫ਼ ਅਤੇ ਮਰਿਯਮ ਯਿਸੂ ਨੂੰ ਨਹੀਂ ਲੱਭ ਸਕੇ।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ਯੂਸੁਫ਼ ਅਤੇ ਮਰਿਯਮ ਯਿਸੂ ਨੂੰ ਲੱਭਣ ਲਈ ਯਰੂਸ਼ਲਮ ਦੀ ਹੈਕਲ ਵਾਪਸ ਚਲੇ ਗਏ।</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pa" altLang="ko-KR" sz="2800" dirty="0">
                <a:solidFill>
                  <a:schemeClr val="tx1">
                    <a:lumMod val="65000"/>
                    <a:lumOff val="35000"/>
                  </a:schemeClr>
                </a:solidFill>
              </a:rPr>
              <a:t>"ਮੈਰੀ, ਤੁਸੀਂ ਇੱਕ ਪੁੱਤਰ ਨੂੰ ਜਨਮ ਦੇਵੋਗੇ ਅਤੇ ਤੁਸੀਂ ਉਸਦਾ ਨਾਮ ਯਿਸੂ ਰੱਖਣਾ ਹੈ." ਉਹ ਇਸ ਖ਼ਬਰ ਤੋਂ ਡਰ ਗਈ।</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“ਕੀ ਤੁਸੀਂ ਨਹੀਂ ਜਾਣਦੇ ਸੀ ਕਿ ਮੈਂ ਆਪਣੇ ਪਿਤਾ ਦੇ ਘਰ ਸੀ?” ਯਿਸੂ ਮੰਦਰ ਵਿੱਚ ਬਾਈਬਲ ਦੇ ਉਪਦੇਸ਼ਕਾਂ ਨਾਲ ਚਰਚਾ ਕਰ ਰਿਹਾ ਸੀ।ਉਹ ਸਾਰੇ ਯਿਸੂ ਦੀ ਬੁੱਧੀ ਤੋਂ ਹੈਰਾਨ ਸਨ।</a:t>
            </a:r>
            <a:r xmlns:a="http://schemas.openxmlformats.org/drawingml/2006/main">
              <a:rPr lang="p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pa" sz="2800">
                <a:solidFill>
                  <a:schemeClr val="tx1">
                    <a:lumMod val="65000"/>
                    <a:lumOff val="35000"/>
                  </a:schemeClr>
                </a:solidFill>
              </a:rPr>
              <a:t>ਉਸ ਸਮੇਂ ਤੋਂ, ਲੜਕਾ ਯਿਸੂ ਪਰਮੇਸ਼ੁਰ ਅਤੇ ਲੋਕਾਂ ਨਾਲ ਵਧੇਰੇ ਪਿਆਰ ਕਰਦਾ ਹੈ ਕਿਉਂਕਿ ਉਸਦੀ ਬੁੱਧੀ ਅਤੇ ਕੱਦ ਵਧਦਾ ਹੈ।</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ਲੜਕਾ ਯਿਸੂ ਛੋਟੀ ਉਮਰ ਤੋਂ ਹੀ ਜਾਣਦਾ ਸੀ ਕਿ ਉਹ ਪਰਮੇਸ਼ੁਰ ਦਾ ਪੁੱਤਰ ਸੀ। ਅਤੇ ਇੱਕ ਮੁਕਤੀਦਾਤਾ ਦੇ ਰੂਪ ਵਿੱਚ ਜੀਵਨ ਲਈ ਦਿਲੋਂ ਤਿਆਰ.</a:t>
            </a:r>
            <a:r xmlns:a="http://schemas.openxmlformats.org/drawingml/2006/main">
              <a:rPr altLang="en-US" lang="p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ਭਾਵੇਂ ਅਸੀਂ ਜਵਾਨ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ਸਾਨੂੰ ਸਾਫ਼-ਸਾਫ਼ ਯਾਦ ਰੱਖਣਾ ਚਾਹੀਦਾ ਹੈ ਕਿ ਅਸੀਂ ਪਰਮੇਸ਼ੁਰ ਦੇ ਬੱਚੇ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ਇਸ ਲਈ ਸਾਨੂੰ ਪਰਮੇਸ਼ੁਰ ਅਤੇ ਲੋਕਾਂ ਨੂੰ ਇਹ ਦਿਖਾਉਣ ਦੀ ਲੋੜ ਹੈ ਕਿ ਅਸੀਂ ਪਰਮੇਸ਼ੁਰ ਦੇ ਬੱਚਿਆਂ ਵਜੋਂ ਜੀ ਰਹੇ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ਪਰਮੇਸ਼ੁਰ ਦਾ ਪੁੱਤਰ ਹੈ, ਪਰ ਉਸ ਨੇ ਸਰੀਰਕ ਮਾਪਿਆਂ ਲਈ ਨਿਮਰਤਾ ਅਤੇ ਆਗਿਆਕਾਰੀ ਦੀ ਮਿਸਾਲ ਕਾਇਮ ਕੀਤੀ।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ਗੁਆਚਿਆ ਯਿਸੂ ਕਿੱਥੇ ਸੀ?</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ਵਿੱਚ</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ਦੀ</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ਟਾਇਲਟ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ਮਹਿਲ ਵਿੱਚ</a:t>
            </a:r>
            <a:r xmlns:a="http://schemas.openxmlformats.org/drawingml/2006/main">
              <a:rPr altLang="en-US" lang="p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ਵਿੱਚ</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ਦੀ</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ਮੰਦਰ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ਘਰ ਵਿੱਚ</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③ </a:t>
            </a:r>
            <a:r xmlns:a="http://schemas.openxmlformats.org/drawingml/2006/main">
              <a:rPr altLang="ko-KR" lang="pa" sz="2800">
                <a:solidFill>
                  <a:srgbClr val="ff0000"/>
                </a:solidFill>
              </a:rPr>
              <a:t>ਮੰਦਰ ਵਿੱਚ</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"ਤੁਸੀਂ ਮੈਨੂੰ ਕਿਉਂ ਲੱਭ ਰਹੇ ਸੀ?" ਉਸ ਨੇ ਪੁੱਛਿਆ। "ਕੀ ਤੁਸੀਂ ਨਹੀਂ ਜਾਣਦੇ ਸੀ ਕਿ ਮੈਂ ਆਪਣੇ ਪਿਤਾ ਦੇ ਘਰ ਹੋਣਾ ਸੀ?"</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ਲੂਕਾ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50 ਪਰਮੇਸ਼ੁਰ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ਦਾ ਬਪਤਿਸਮਾ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"ਉਜਾੜ ਵਿੱਚ ਇੱਕ ਪੁਕਾਰ ਦੀ ਅਵਾਜ਼, 'ਪ੍ਰਭੂ ਲਈ ਰਾਹ ਤਿਆਰ ਕਰੋ, ਉਸ ਲਈ ਸਿੱਧੇ ਰਸਤੇ ਬਣਾਓ।'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a" sz="3600">
                <a:solidFill>
                  <a:schemeClr val="tx1">
                    <a:lumMod val="65000"/>
                    <a:lumOff val="35000"/>
                  </a:schemeClr>
                </a:solidFill>
              </a:rPr>
              <a:t>4. ਅਤੇ ਇਸ ਲਈ ਯੂਹੰਨਾ ਆਇਆ, ਮਾਰੂਥਲ ਦੇ ਖੇਤਰ ਵਿੱਚ ਬਪਤਿਸਮਾ ਦਿੰਦਾ ਅਤੇ ਪਾਪਾਂ ਦੀ ਮਾਫ਼ੀ ਲਈ ਤੋਬਾ ਦੇ ਬਪਤਿਸਮੇ ਦਾ ਪ੍ਰਚਾਰ ਕਰਦਾ ਸੀ।</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ਜਦੋਂ ਯਿਸੂ ਤੀਹ ਸਾਲਾਂ ਦਾ ਸੀ, ਤਾਂ ਉਜਾੜ ਵਿੱਚ ਇੱਕ ਅਜੀਬ ਆਦਮੀ ਊਠਾਂ ਦੇ ਕੱਪੜੇ ਪਹਿਨੇ ਅਤੇ ਟਿੱਡੇ ਅਤੇ ਜੰਗਲੀ ਸ਼ਹਿਦ ਖਾ ਰਿਹਾ ਦਿਖਾਈ ਦਿੱਤਾ।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ਉਸਦਾ ਨਾਮ ਜੌਨ ਬਪਤਿਸਮਾ ਦੇਣ ਵਾਲਾ ਸੀ। ਉਸਨੇ ਲੋਕਾਂ ਨੂੰ ਤੋਬਾ ਕਰਨ ਅਤੇ ਬਪਤਿਸਮਾ ਲੈਣ ਲਈ ਕਿਹਾ ਕਿਉਂਕਿ ਮੁਕਤੀਦਾਤਾ ਆਵੇਗਾ।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pa" altLang="ko-KR" sz="2800" dirty="0">
                <a:solidFill>
                  <a:schemeClr val="tx1">
                    <a:lumMod val="65000"/>
                    <a:lumOff val="35000"/>
                  </a:schemeClr>
                </a:solidFill>
              </a:rPr>
              <a:t>ਪਰ, ਉਸਨੇ ਪਰਮੇਸ਼ੁਰ ਦੇ ਸੰਦੇਸ਼ ਨੂੰ ਮੰਨਿਆ। “ਮੈਂ ਯਹੋਵਾਹ ਦਾ ਸੇਵਕ ਹਾਂ। ਮੇਰੇ ਨਾਲ ਅਜਿਹਾ ਹੋਵੇ ਜਿਵੇਂ ਤੁਸੀਂ ਕਿਹਾ ਹੈ।”</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'ਮੈਂ ਇੱਥੇ ਕਿਸੇ ਨੂੰ ਤਿਆਰ ਕਰਨ ਲਈ ਹਾਂ ਜੋ ਮੇਰੇ ਬਾਅਦ ਆਵੇਗਾ!'</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a" altLang="ko-KR" sz="2800">
                <a:solidFill>
                  <a:schemeClr val="tx1">
                    <a:lumMod val="65000"/>
                    <a:lumOff val="35000"/>
                  </a:schemeClr>
                </a:solidFill>
              </a:rPr>
              <a:t>ਯੂਹੰਨਾ ਬਪਤਿਸਮਾ ਦੇਣ ਵਾਲਾ ਯਿਸੂ ਦਾ ਰਾਹ ਤਿਆਰ ਕਰ ਰਿਹਾ 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ਵੀ ਯੂਹੰਨਾ ਬਪਤਿਸਮਾ ਦੇਣ ਵਾਲੇ ਦੁਆਰਾ ਬਪਤਿਸਮਾ ਲੈਣ ਆਇਆ ਸੀ।</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a" altLang="ko-KR" sz="2800">
                <a:solidFill>
                  <a:schemeClr val="tx1">
                    <a:lumMod val="65000"/>
                    <a:lumOff val="35000"/>
                  </a:schemeClr>
                </a:solidFill>
              </a:rPr>
              <a:t>“ਦੇਖੋ! ਪਰਮੇਸ਼ੁਰ ਦਾ ਲੇਲਾ, ਜੋ ਸੰਸਾਰ ਦੇ ਪਾਪ ਦੂਰ ਕਰਦਾ ਹੈ!” ਯੂਹੰਨਾ ਬਪਤਿਸਮਾ ਦੇਣ ਵਾਲੇ ਨੇ ਯਿਸੂ ਨੂੰ ਉੱਚੀ ਆਵਾਜ਼ ਵਿੱਚ ਪੇਸ਼ ਕੀਤਾ।</a:t>
            </a:r>
            <a:r xmlns:a="http://schemas.openxmlformats.org/drawingml/2006/main">
              <a:rPr lang="p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ਜਦੋਂ ਯਿਸੂ ਨੇ ਯੂਹੰਨਾ ਦੁਆਰਾ ਬਪਤਿਸਮਾ ਲਿਆ ਸੀ, ਤਾਂ ਸਵਰਗੋਂ ਇੱਕ ਆਵਾਜ਼ ਆਈ ਜਿਸ ਵਿੱਚ ਪਵਿੱਤਰ ਆਤਮਾ ਘੁੱਗੀ ਵਾਂਗ ਉਸ ਉੱਤੇ ਉਤਰਿਆ: “ਤੂੰ ਮੇਰਾ ਪੁੱਤਰ ਹੈਂ ਜਿਸਨੂੰ ਮੈਂ ਪਿਆਰ ਕਰਦਾ ਹਾਂ; ਮੈਂ ਤੁਹਾਡੇ ਨਾਲ ਬਹੁਤ ਖੁਸ਼ 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ਯੂਹੰਨਾ ਬਪਤਿਸਮਾ ਦੇਣ ਵਾਲੇ ਨੇ ਆਪਣੇ ਆਪ ਨੂੰ ਉੱਚਾ ਨਹੀਂ ਕੀਤਾ।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ਉਸਨੇ ਆਪਣਾ ਜੀਵਨ ਯਿਸੂ ਨੂੰ ਪੂਰੀ ਤਰ੍ਹਾਂ ਨਾਲ ਪੇਸ਼ ਕਰਨ ਲਈ ਸਮਰਪਿਤ ਕਰ ਦਿੱਤਾ।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ਮੈਂ ਕਿਸ ਲਈ ਜੀ ਰਿਹਾ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ਜੌਨ ਬਪਤਿਸਮਾ ਦੇਣ ਵਾਲੇ ਵਾਂਗ, ਸਾਨੂੰ ਅਜਿਹਾ ਜੀਵਨ ਜਿਉਣਾ ਚਾਹੀਦਾ ਹੈ ਜੋ ਮੈਨੂੰ ਸ਼ੇਖੀ ਮਾਰਨ ਅਤੇ ਉੱਚਾ ਕਰਨ ਦੀ ਬਜਾਏ ਯਿਸੂ ਨੂੰ ਉੱਚਾ ਕਰਦਾ ਹੈ ਅਤੇ ਪੇਸ਼ ਕਰਦਾ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ਪਰਮੇਸ਼ੁਰ ਦਾ ਇੱਕੋ ਇੱਕ ਪੁੱਤਰ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ਜਦੋਂ ਯਿਸੂ ਨੇ ਬਪਤਿਸਮਾ ਲਿਆ ਤਾਂ ਸਵਰਗ ਤੋਂ ਕੀ ਹੇਠਾਂ ਆਇਆ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ਪਵਿੱਤਰ ਆਤਮਾ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ਸ਼ੁਤਰਮੁਰਗ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ਚਿੜੀ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② </a:t>
            </a:r>
            <a:r xmlns:a="http://schemas.openxmlformats.org/drawingml/2006/main">
              <a:rPr altLang="ko-KR" lang="pa" sz="2800">
                <a:solidFill>
                  <a:srgbClr val="ff0000"/>
                </a:solidFill>
              </a:rPr>
              <a:t>ਪਵਿੱਤਰ ਆਤਮਾ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"ਉਜਾੜ ਵਿੱਚ ਇੱਕ ਪੁਕਾਰ ਦੀ ਅਵਾਜ਼, 'ਪ੍ਰਭੂ ਲਈ ਰਾਹ ਤਿਆਰ ਕਰੋ, ਉਸ ਲਈ ਸਿੱਧੇ ਰਸਤੇ ਬਣਾਓ।'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a" sz="3600">
                <a:solidFill>
                  <a:schemeClr val="tx1">
                    <a:lumMod val="65000"/>
                    <a:lumOff val="35000"/>
                  </a:schemeClr>
                </a:solidFill>
              </a:rPr>
              <a:t>4. ਅਤੇ ਇਸ ਲਈ ਯੂਹੰਨਾ ਆਇਆ, ਮਾਰੂਥਲ ਦੇ ਖੇਤਰ ਵਿੱਚ ਬਪਤਿਸਮਾ ਦਿੰਦਾ ਅਤੇ ਪਾਪਾਂ ਦੀ ਮਾਫ਼ੀ ਲਈ ਤੋਬਾ ਦੇ ਬਪਤਿਸਮੇ ਦਾ ਪ੍ਰਚਾਰ ਕਰਦਾ ਸੀ।</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ਮਾਰਕ</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1:</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51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ਯਿਸੂ ਨੂੰ ਸ਼ੈਤਾਨ ਦੁਆਰਾ ਪਰਤਾਇਆ ਗਿਆ ਸੀ</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ਨੇ ਉਸਨੂੰ ਕਿਹਾ, "ਹੇ ਸ਼ੈਤਾਨ, ਮੇਰੇ ਕੋਲੋਂ ਦੂਰ ਹੋ ਜਾ! ਕਿਉਂਕਿ ਇਹ ਲਿਖਿਆ ਹੋਇਆ ਹੈ: 'ਪ੍ਰਭੂ ਆਪਣੇ ਪਰਮੇਸ਼ੁਰ ਦੀ ਉਪਾਸਨਾ ਕਰ, ਅਤੇ ਉਸੇ ਦੀ ਹੀ ਸੇਵਾ ਕਰ।"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ਚਾਲੀ ਦਿਨ ਵਰਤ ਰੱਖਣ ਅਤੇ ਪ੍ਰਾਰਥਨਾ ਕਰਨ ਤੋਂ ਬਾਅਦ, ਸ਼ੈਤਾਨ ਪ੍ਰਗਟ ਹੋਇਆ ਅਤੇ ਯਿਸੂ ਨੂੰ ਪਰਤਾਇਆ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pa" altLang="ko-KR" sz="2500" dirty="0">
                <a:solidFill>
                  <a:schemeClr val="tx1">
                    <a:lumMod val="65000"/>
                    <a:lumOff val="35000"/>
                  </a:schemeClr>
                </a:solidFill>
              </a:rPr>
              <a:t>ਇਸ ਲਈ, ਭਾਵੇਂ ਉਹ ਕੁਆਰੀ ਸੀ, ਉਹ ਗਰਭਵਤੀ ਹੋ ਗਈ। ਇਸ ਬੱਚੇ ਦਾ ਨਾਮ ਯਿਸੂ ਹੈ। ਉਹ ਪਰਮੇਸ਼ੁਰ ਦਾ ਪੁੱਤਰ ਹੈ ਜੋ ਭਵਿੱਖ ਵਿੱਚ ਸਾਰੇ ਲੋਕਾਂ ਨੂੰ ਉਨ੍ਹਾਂ ਦੇ ਪਾਪਾਂ ਤੋਂ ਬਚਾਵੇਗਾ।</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"ਕੀ ਤੁਹਾਨੂੰ ਭੁੱਖ ਲੱਗੀ ਹੈ? ਇਸ ਪੱਥਰ ਨਾਲ ਚੌਲਾਂ ਦਾ ਕੇਕ ਬਣਾ ਕੇ ਖਾਓ!” ਸ਼ੈਤਾਨ ਨੇ ਪਹਿਲਾ ਟੈਸਟ ਕੀਤਾ। ਪਰ ਯਿਸੂ ਨੇ ਪਰਮੇਸ਼ੁਰ ਦੇ ਬਚਨ ਨਾਲ ਪਰੀਖਿਆ ਨੂੰ ਹਰਾਇਆ।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“ਫਿਰ ਇੱਥੋਂ ਛਾਲ ਮਾਰ! ਜੇਕਰ ਤੁਸੀਂ ਪਰਮੇਸ਼ੁਰ ਦੇ ਪੁੱਤਰ ਹੋ, ਤਾਂ ਤੁਸੀਂ ਨਹੀਂ ਮਰੋਗੇ।” ਸ਼ੈਤਾਨ ਨੇ ਹੈਕਲ ਦੇ ਸਿਖਰ 'ਤੇ ਯਿਸੂ ਨੂੰ ਦੂਜੀ ਵਾਰ ਪਰਖਿਆ।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ਇਸ ਸਮੇਂ, ਉਹ ਯਿਸੂ ਨੂੰ ਇੱਕ ਉੱਚੇ ਪਹਾੜ 'ਤੇ ਲੈ ਗਿਆ ਅਤੇ ਯਿਸੂ ਨੂੰ ਸੰਸਾਰ ਦਾ ਸਾਰਾ ਰਾਜ ਵਿਖਾਇਆ ਅਤੇ ਕਿਹਾ, "ਜੇ ਤੁਸੀਂ ਮੈਨੂੰ ਮੱਥਾ ਟੇਕੋਗੇ, ਤਾਂ ਮੈਂ ਤੁਹਾਨੂੰ ਇਹ ਸਭ ਕੁਝ ਦੇ ਦਿਆਂਗਾ!" ਪਰ ਯਿਸੂ ਨੇ ਪਰਮੇਸ਼ੁਰ ਦੇ ਬਚਨ ਨਾਲ ਤੀਜੀ ਪਰੀਖਿਆ ਨੂੰ ਰੱਦ ਕਰ ਦਿੱਤਾ।</a:t>
            </a:r>
            <a:r xmlns:a="http://schemas.openxmlformats.org/drawingml/2006/main">
              <a:rPr lang="p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ਆਖ਼ਰਕਾਰ, ਯਿਸੂ ਨੇ ਸ਼ੈਤਾਨ ਦੇ ਸਾਰੇ ਪਰਤਾਵਿਆਂ ਨੂੰ ਹਰਾ ਦਿੱਤਾ। ਪਰਮੇਸ਼ੁਰ ਯਿਸੂ ਤੋਂ ਖੁਸ਼ ਸੀ ਜਿਸਨੇ ਸਾਰੇ ਪਰਤਾਵਿਆਂ ਨੂੰ ਪਾਰ ਕਰ ਲਿਆ ਸੀ।</a:t>
            </a:r>
            <a:r xmlns:a="http://schemas.openxmlformats.org/drawingml/2006/main">
              <a:rPr lang="p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ਯਿਸੂ ਪਰਮੇਸ਼ੁਰ ਦਾ ਪੁੱਤਰ 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 ਸਾਡੇ ਵਾਂਗ, ਉਹ ਵੀ ਸ਼ੈਤਾਨ ਦੁਆਰਾ ਪਰਤਾਇਆ ਗਿਆ 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ਪਰ ਪਰਮੇਸ਼ੁਰ ਦੇ ਬਚਨ ਨਾਲ ਯਿਸੂ ਨੇ ਸ਼ੈਤਾਨ ਦੇ ਪਰਤਾਵੇ ਉੱਤੇ ਕਾਬੂ ਪਾਇਆ।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ਸ਼ੈਤਾਨ ਅਜੇ ਵੀ ਸਾਨੂੰ ਪਰਤਾਉਂਦਾ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ਹਾਲਾਂਕਿ, ਯਿਸੂ ਵਾਂਗ, ਅਸੀਂ ਪਰਮੇਸ਼ੁਰ ਦੇ ਬਚਨ ਨਾਲ ਸ਼ੈਤਾਨ ਦੇ ਪਰਤਾਵੇ ਨੂੰ ਦੂਰ ਕਰ ਸਕਦੇ ਹਾਂ</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rgbClr val="ff0000"/>
                </a:solidFill>
              </a:rPr>
              <a:t>ਯਿਸੂ ਕੌਣ 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ਸਾਡੇ ਦੁਆਰਾ ਦਰਪੇਸ਼ ਪਰਤਾਵਿਆਂ ਨੂੰ ਦੂਰ ਕਰਨ ਲਈ ਯਿਸੂ ਸਾਡਾ ਸਹਾਇਕ ਹੈ। ਅਤੇ ਉਹ ਉਹ ਹੈ ਜੋ ਸਾਡੀਆਂ ਸਾਰੀਆਂ ਚੁਣੌਤੀਆਂ ਨੂੰ ਸਮਝਦਾ ਹੈ ਅਤੇ ਉਹਨਾਂ ਨੂੰ ਦੂਰ ਕਰਨ ਵਿੱਚ ਸਾਡੀ ਮਦਦ ਕਰਦਾ 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ਸ਼ਤਾਨ ਨੇ ਯਿਸੂ ਨੂੰ ਕਿੰਨੇ ਇਮਤਿਹਾਨ ਦਿੱਤੇ?</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ਇੱਕ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ਦੋ</a:t>
            </a:r>
            <a:r xmlns:a="http://schemas.openxmlformats.org/drawingml/2006/main">
              <a:rPr altLang="en-US" lang="p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ਤਿੰਨ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ਚਾਰ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③ </a:t>
            </a:r>
            <a:r xmlns:a="http://schemas.openxmlformats.org/drawingml/2006/main">
              <a:rPr altLang="ko-KR" lang="pa" sz="2800">
                <a:solidFill>
                  <a:srgbClr val="ff0000"/>
                </a:solidFill>
              </a:rPr>
              <a:t>ਤਿੰਨ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ਨੇ ਉਸਨੂੰ ਕਿਹਾ, "ਹੇ ਸ਼ੈਤਾਨ, ਮੇਰੇ ਕੋਲੋਂ ਦੂਰ ਹੋ ਜਾ! ਕਿਉਂਕਿ ਇਹ ਲਿਖਿਆ ਹੋਇਆ ਹੈ: 'ਪ੍ਰਭੂ ਆਪਣੇ ਪਰਮੇਸ਼ੁਰ ਦੀ ਉਪਾਸਨਾ ਕਰ, ਅਤੇ ਉਸੇ ਦੀ ਹੀ ਸੇਵਾ ਕਰ।"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ਮੈਥਿਊ</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52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ਪਾਣੀ</a:t>
            </a:r>
            <a:r xmlns:a="http://schemas.openxmlformats.org/drawingml/2006/main">
              <a:rPr lang="pa" altLang="en-US" sz="4400"/>
              <a:t> </a:t>
            </a:r>
            <a:r xmlns:a="http://schemas.openxmlformats.org/drawingml/2006/main">
              <a:rPr lang="pa" altLang="ko-KR" sz="4400"/>
              <a:t>ਵਾਈਨ ਵਿੱਚ ਬਦਲ ਗਿਆ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ਇਹ, ਆਪਣੇ ਚਮਤਕਾਰੀ ਚਿੰਨ੍ਹਾਂ ਵਿੱਚੋਂ ਸਭ ਤੋਂ ਪਹਿਲਾਂ, ਯਿਸੂ ਨੇ ਗਲੀਲ ਦੇ ਕਾਨਾ ਵਿੱਚ ਕੀਤਾ ਸੀ। ਇਸ ਤਰ੍ਹਾਂ ਉਸਨੇ ਆਪਣੀ ਮਹਿਮਾ ਪ੍ਰਗਟ ਕੀਤੀ, ਅਤੇ ਉਸਦੇ ਚੇਲਿਆਂ ਨੇ ਉਸ ਵਿੱਚ ਵਿਸ਼ਵਾਸ ਕੀਤਾ।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ਮਰਿਯਮ ਦਾ ਵਿਆਹ ਨਾ ਹੋਣ ਦੇ ਬਾਵਜੂਦ ਪੁੱਤਰ ਪੈਦਾ ਹੋਣ ਤੋਂ ਡਰਦਾ 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ਹਾਲਾਂਕਿ, ਉਸਨੇ ਵਿਸ਼ਵਾਸ ਦੁਆਰਾ ਪਰਮੇਸ਼ੁਰ ਦੇ ਬਚਨ ਨੂੰ ਪ੍ਰਾਪਤ ਕੀਤਾ ਅਤੇ ਉਸਦੀ ਪਾਲਣਾ ਕੀਤੀ।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ਜਦੋਂ ਅਸੀਂ ਪਰਮੇਸ਼ੁਰ ਦੇ ਬਚਨ ਨੂੰ ਮੰਨਦੇ ਅਤੇ ਮੰਨਦੇ ਹਾਂ ਤਾਂ ਅਸੀਂ ਡਰ ਸਕਦੇ ਹਾਂ। ਪਰ ਮਰਿਯਮ ਦੇ ਇਕਰਾਰਨਾਮੇ ਵਾਂਗ, ਸਾਨੂੰ ਇਹ ਇਕਬਾਲ ਕਰਨਾ ਚਾਹੀਦਾ ਹੈ ਕਿ "ਮੇਰੇ ਨਾਲ ਅਜਿਹਾ ਹੋਵੇ ਜਿਵੇਂ ਤੁਸੀਂ ਕਿਹਾ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ਗਲੀਲ ਵਿੱਚ ਕਾਨਾ ਵਿੱਚ ਇੱਕ ਵਿਆਹ ਹੋਇਆ। ਯਿਸੂ ਅਤੇ ਉਸਦੇ ਚੇਲਿਆਂ ਨੂੰ ਵੀ ਵਿਆਹ ਵਿੱਚ ਬੁਲਾਇਆ ਗਿਆ 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ਪਰ ਇੱਕ ਸਮੱਸਿਆ ਸੀ. ਸ਼ਰਾਬ ਖਤਮ ਹੋ ਚੁੱਕੀ ਸੀ। ਵਾਈਨ ਤੋਂ ਬਿਨਾਂ, ਤੁਸੀਂ ਦਾਅਵਤ ਨਹੀਂ ਕਰ ਸਕਦੇ।</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ਯਿਸੂ ਨੇ ਘਰ ਦੇ ਨੌਕਰਾਂ ਨੂੰ ਘੜੇ ਵਿੱਚ ਪਾਣੀ ਡੋਲ੍ਹਣ ਲਈ ਕਿਹਾ। ਨੌਕਰਾਂ ਨੇ ਉਹੀ ਕੀਤਾ ਜੋ ਉਨ੍ਹਾਂ ਨੇ ਪੁੱਛਿਆ।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ਇਸ ਤੋਂ ਬਾਅਦ ਘੜੇ ਵਿੱਚ ਪਾਣੀ ਸਵਾਦ ਲਈ ਲਿਆ ਗਿਆ। ਘੜੇ ਵਿਚਲਾ ਪਾਣੀ ਬਹੁਤ ਹੀ ਸੁਆਦੀ ਵਾਈਨ ਵਿਚ ਬਦਲ ਗਿਆ।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ਮਹਿਮਾਨਾਂ ਨੇ ਵਾਈਨ ਦਾ ਸਵਾਦ ਲਿਆ ਅਤੇ ਹੈਰਾਨ ਰਹਿ ਗਏ। ਉਨ੍ਹਾਂ ਨੂੰ ਪਹਿਲੀ ਵਾਰ ਨਾਲੋਂ ਵਧੇਰੇ ਸੁਆਦੀ ਵਾਈਨ ਪਰੋਸੀ ਗਈ ਸੀ, ਅਤੇ ਯਿਸੂ ਦੇ ਚਮਤਕਾਰ ਲਈ ਧੰਨਵਾਦ, ਤਿਉਹਾਰ ਵਧੇਰੇ ਦਿਲਚਸਪ ਹੋ ਸਕਦਾ 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ਪਾਠ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ਯਿਸੂ ਦੇ ਸਮੇਂ ਵਿੱਚ, ਵਾਈਨ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ਤਿਉਹਾਰ 'ਤੇ ਬਿਲਕੁਲ ਲਾਜ਼ਮੀ 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ਯਿਸੂ ਨੇ ਪਾਣੀ ਨੂੰ ਮੈਅ ਬਣਾਇਆ ਅਤੇ ਤਿਉਹਾਰ ਲਈ ਲੋੜੀਂਦੀਆਂ ਚੀਜ਼ਾਂ ਪ੍ਰਦਾਨ ਕੀਤੀਆਂ।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ਸਾਡੇ ਲਈ, ਯਿਸੂ ਇੱਕ ਲਾਜ਼ਮੀ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ਇੱਕ ਤਿਉਹਾਰ ਵਿੱਚ ਵਾਈਨ ਵਰਗਾ.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ਸਾਨੂੰ ਯਿਸੂ ਦੀ ਕਿਰਪਾ ਨੂੰ ਯਾਦ ਰੱਖਣਾ ਚਾਹੀਦਾ ਹੈ ਜਿਸ ਨੇ ਆਪਣੇ ਆਪ ਨੂੰ ਸਾਡੇ ਲਈ ਦੇ ਦਿੱਤਾ।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a:t>
            </a:r>
            <a:r xmlns:a="http://schemas.openxmlformats.org/drawingml/2006/main">
              <a:rPr altLang="en-US" lang="p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WHO</a:t>
            </a:r>
            <a:r xmlns:a="http://schemas.openxmlformats.org/drawingml/2006/main">
              <a:rPr altLang="en-US" lang="pa" sz="3200"/>
              <a:t> </a:t>
            </a:r>
            <a:r xmlns:a="http://schemas.openxmlformats.org/drawingml/2006/main">
              <a:rPr altLang="ko-KR" lang="pa" sz="3200"/>
              <a:t>ਹੈ</a:t>
            </a:r>
            <a:r xmlns:a="http://schemas.openxmlformats.org/drawingml/2006/main">
              <a:rPr altLang="en-US" lang="pa" sz="3200"/>
              <a:t> </a:t>
            </a:r>
            <a:r xmlns:a="http://schemas.openxmlformats.org/drawingml/2006/main">
              <a:rPr altLang="ko-KR" lang="pa" sz="3200"/>
              <a:t>ਯਿਸੂ?</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ਸਾਡੀ ਖੁਸ਼ੀ ਹੈ, ਜਿਵੇਂ ਕਿ ਤਿਉਹਾਰ ਦੀ ਮੈਅ.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ਨੇ ਪਾਣੀ ਨੂੰ ਕਿਸ ਵਿੱਚ ਬਦਲਿਆ?</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ਦੁੱਧ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ਸੰਤਰੇ ਦਾ ਜੂਸ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ਰੋਟੀ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ਵਾਈਨ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④ </a:t>
            </a:r>
            <a:r xmlns:a="http://schemas.openxmlformats.org/drawingml/2006/main">
              <a:rPr altLang="ko-KR" lang="pa" sz="2800">
                <a:solidFill>
                  <a:srgbClr val="ff0000"/>
                </a:solidFill>
              </a:rPr>
              <a:t>ਵਾਈਨ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ਇਹ, ਆਪਣੇ ਚਮਤਕਾਰੀ ਚਿੰਨ੍ਹਾਂ ਵਿੱਚੋਂ ਸਭ ਤੋਂ ਪਹਿਲਾਂ, ਯਿਸੂ ਨੇ ਗਲੀਲ ਦੇ ਕਾਨਾ ਵਿੱਚ ਕੀਤਾ ਸੀ। ਇਸ ਤਰ੍ਹਾਂ ਉਸਨੇ ਆਪਣੀ ਮਹਿਮਾ ਪ੍ਰਗਟ ਕੀਤੀ, ਅਤੇ ਉਸਦੇ ਚੇਲਿਆਂ ਨੇ ਉਸ ਵਿੱਚ ਵਿਸ਼ਵਾਸ ਕੀਤਾ।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a" altLang="ko-KR" b="1">
                <a:solidFill>
                  <a:schemeClr val="tx1">
                    <a:lumMod val="50000"/>
                    <a:lumOff val="50000"/>
                  </a:schemeClr>
                </a:solidFill>
              </a:rPr>
              <a:t>ਨੰ. 53 ਰੱਬ ਦਾ ਬਚਨ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pa" altLang="ko-KR" sz="4400"/>
              <a:t>ਨਿਕੋਦੇਮੁਸ ਰਾਤ ਨੂੰ ਯਿਸੂ ਕੋਲ ਆਇਆ।</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pa" sz="3200">
                <a:solidFill>
                  <a:srgbClr val="FF0000"/>
                </a:solidFill>
              </a:rPr>
              <a:t>ਯਿਸੂ ਕੌਣ ਹੈ?</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pa" sz="3600">
                <a:solidFill>
                  <a:srgbClr val="0070C0"/>
                </a:solidFill>
              </a:rPr>
              <a:t>ਯਿਸੂ ਹੈ..</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pa" sz="3600">
                <a:solidFill>
                  <a:schemeClr val="tx1">
                    <a:lumMod val="65000"/>
                    <a:lumOff val="35000"/>
                  </a:schemeClr>
                </a:solidFill>
              </a:rPr>
              <a:t>ਯਿਸੂ ਸਾਡੇ ਮੁਕਤੀਦਾਤਾ ਵਜੋਂ ਧਰਤੀ ਉੱਤੇ ਆਇਆ ਸੀ।</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ਨੇ ਉੱਤਰ ਦਿੱਤਾ, “ਮੈਂ ਤੁਹਾਨੂੰ ਸੱਚ ਆਖਦਾ ਹਾਂ, ਕੋਈ ਵੀ ਵਿਅਕਤੀ ਪਰਮੇਸ਼ੁਰ ਦੇ ਰਾਜ ਵਿੱਚ ਨਹੀਂ ਜਾ ਸਕਦਾ ਜਦੋਂ ਤੱਕ ਉਹ ਪਾਣੀ ਅਤੇ ਆਤਮਾ ਤੋਂ ਪੈਦਾ ਨਹੀਂ ਹੁੰਦਾ।</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pa" sz="2800">
                <a:solidFill>
                  <a:schemeClr val="tx1">
                    <a:lumMod val="65000"/>
                    <a:lumOff val="35000"/>
                  </a:schemeClr>
                </a:solidFill>
              </a:rPr>
              <a:t>ਨਿਕੋਦੇਮੁਸ ਨਾਂ ਦਾ ਇੱਕ ਆਦਮੀ ਸੀ ਜੋ ਇਸਰਾਏਲ ਦਾ ਗੁਰੂ ਸੀ।</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ਉਹ</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ਆਇਆ</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ਯਿਸੂ</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ਪੁੱਛੋ</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'ਤੇ</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ਰਾਤ</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"ਮੈਂ ਪਰਮੇਸ਼ੁਰ ਦੇ ਰਾਜ ਵਿੱਚ ਕਿਵੇਂ ਪ੍ਰਵੇਸ਼ ਕਰ ਸਕਦਾ 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a" altLang="ko-KR" sz="2800">
                <a:solidFill>
                  <a:schemeClr val="tx1">
                    <a:lumMod val="65000"/>
                    <a:lumOff val="35000"/>
                  </a:schemeClr>
                </a:solidFill>
              </a:rPr>
              <a:t>"ਜੇ ਤੁਸੀਂ ਦੁਬਾਰਾ ਜਨਮ ਨਹੀਂ ਲਿਆ, ਤਾਂ ਤੁਸੀਂ ਪਰਮੇਸ਼ੁਰ ਦੇ ਰਾਜ ਵਿੱਚ ਦਾਖਲ ਨਹੀਂ ਹੋ ਸਕਦੇ।" ਯਿਸੂ ਨੇ ਜਵਾਬ ਦਿੱਤਾ.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ਉਸਨੂੰ ਇਹ ਸਮਝ ਨਹੀਂ ਆ ਰਿਹਾ ਸੀ ਕਿ ਉਸਨੂੰ ਦੁਬਾਰਾ ਜਨਮ ਲੈਣਾ ਪਵੇਗਾ। "ਕੀ ਮੈਂ ਆਪਣੀ ਮਾਂ ਦੀ ਕੁੱਖ ਵਿੱਚ ਵਾਪਸ ਜਾਵਾਂ ਅਤੇ ਦੁਬਾਰਾ ਬਾਹਰ ਆਵਾਂ?"</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pa" altLang="ko-KR" sz="2600">
                <a:solidFill>
                  <a:schemeClr val="tx1">
                    <a:lumMod val="65000"/>
                    <a:lumOff val="35000"/>
                  </a:schemeClr>
                </a:solidFill>
              </a:rPr>
              <a:t>“ਆਤਮਾ ਨੂੰ, ਸਰੀਰ ਨੂੰ ਨਹੀਂ, ਦੁਬਾਰਾ ਜਨਮ ਲੈਣਾ ਚਾਹੀਦਾ ਹੈ। "ਮਨੁੱਖ ਪਾਣੀ ਅਤੇ ਪਵਿੱਤਰ ਆਤਮਾ ਨਾਲ ਦੁਬਾਰਾ ਜਨਮ ਲੈ ਸਕਦਾ ਹੈ।" ਯਿਸੂ ਨੇ ਜਵਾਬ ਦਿੱਤਾ</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pa" altLang="ko-KR" sz="2800">
                <a:solidFill>
                  <a:schemeClr val="tx1">
                    <a:lumMod val="65000"/>
                    <a:lumOff val="35000"/>
                  </a:schemeClr>
                </a:solidFill>
              </a:rPr>
              <a:t>"ਤੁਹਾਨੂੰ ਮੇਰੇ ਵਿੱਚ ਵਿਸ਼ਵਾਸ ਕਰਨਾ ਚਾਹੀਦਾ ਹੈ ਅਤੇ ਬਚਾਏ ਜਾਣਾ ਚਾਹੀਦਾ ਹੈ." ਯਿਸੂ ਨੇ ਨਿਕੋਦੇਮੁਸ ਨੂੰ ਦੁਬਾਰਾ ਜਨਮ ਲੈਣ ਦਾ ਰਾਜ਼ ਦੱਸਿਆ।</a:t>
            </a:r>
            <a:r xmlns:a="http://schemas.openxmlformats.org/drawingml/2006/main">
              <a:rPr lang="p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a:t>
            </a:r>
            <a:r xmlns:a="http://schemas.openxmlformats.org/drawingml/2006/main">
              <a:rPr altLang="en-US" lang="pa" sz="4000">
                <a:solidFill>
                  <a:srgbClr val="ff0000"/>
                </a:solidFill>
              </a:rPr>
              <a:t> </a:t>
            </a:r>
            <a:r xmlns:a="http://schemas.openxmlformats.org/drawingml/2006/main">
              <a:rPr altLang="ko-KR" lang="pa" sz="4000">
                <a:solidFill>
                  <a:srgbClr val="ff0000"/>
                </a:solidFill>
              </a:rPr>
              <a:t>ਪਾਠ</a:t>
            </a:r>
            <a:r xmlns:a="http://schemas.openxmlformats.org/drawingml/2006/main">
              <a:rPr altLang="en-US" lang="p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solidFill>
                  <a:schemeClr val="tx1">
                    <a:lumMod val="65000"/>
                    <a:lumOff val="35000"/>
                  </a:schemeClr>
                </a:solidFill>
              </a:rPr>
              <a:t>ਜੇ ਤੁਸੀਂ ਯਿਸੂ ਵਿੱਚ ਵਿਸ਼ਵਾਸ ਕਰਦੇ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ਤੁਹਾਡੀ ਆਤਮਾ ਦੁਬਾਰਾ ਜਨਮ ਲਵੇਗੀ।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ਜਿਹੜੇ ਯਿਸੂ ਵਿੱਚ ਵਿਸ਼ਵਾਸ ਕਰਦੇ ਹਨ ਉਹ ਦੁਬਾਰਾ ਜਨਮ ਲੈਂਦੇ ਹਨ ਅਤੇ ਤੁਸੀਂ ਬਣ ਜਾਓਗੇ</a:t>
            </a:r>
            <a:r xmlns:a="http://schemas.openxmlformats.org/drawingml/2006/main">
              <a:rPr altLang="en-US" lang="pa" sz="3200">
                <a:solidFill>
                  <a:schemeClr val="tx1">
                    <a:lumMod val="65000"/>
                    <a:lumOff val="35000"/>
                  </a:schemeClr>
                </a:solidFill>
              </a:rPr>
              <a:t> </a:t>
            </a:r>
            <a:r xmlns:a="http://schemas.openxmlformats.org/drawingml/2006/main">
              <a:rPr altLang="ko-KR" lang="pa" sz="3200">
                <a:solidFill>
                  <a:schemeClr val="tx1">
                    <a:lumMod val="65000"/>
                    <a:lumOff val="35000"/>
                  </a:schemeClr>
                </a:solidFill>
              </a:rPr>
              <a:t>ਪਾਪ ਨੂੰ ਨਫ਼ਰਤ ਕਰਨ ਅਤੇ ਪਰਮੇਸ਼ੁਰ ਨੂੰ ਪਿਆਰ ਕਰਨ ਲਈ.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ਕੀ ਤੁਸੀਂ ਦੁਬਾਰਾ ਜਨਮ ਲੈਂਦੇ 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a" sz="3200">
                <a:solidFill>
                  <a:schemeClr val="tx1">
                    <a:lumMod val="65000"/>
                    <a:lumOff val="35000"/>
                  </a:schemeClr>
                </a:solidFill>
              </a:rPr>
              <a:t>ਅਸੀਂ ਯਿਸੂ ਵਿੱਚ ਵਿਸ਼ਵਾਸ ਕਰਦੇ ਹਾਂ ਅਤੇ ਦੁਬਾਰਾ ਜਨਮ ਲੈਂਦੇ ਹਾਂ। ਇਸ ਲਈ, ਸਾਨੂੰ ਯਾਦ ਰੱਖਣਾ ਚਾਹੀਦਾ ਹੈ ਕਿ ਅਸੀਂ ਦੁਨੀਆਂ ਤੋਂ ਵੱਖਰੇ ਲੋਕ 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pa" sz="3200"/>
              <a:t>ਯਿਸੂ ਕੌਣ ਹੈ?</a:t>
            </a:r>
            <a:r xmlns:a="http://schemas.openxmlformats.org/drawingml/2006/main">
              <a:rPr altLang="en-US" lang="p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rgbClr val="0070c0"/>
                </a:solidFill>
              </a:rPr>
              <a:t>ਯਿਸੂ 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a:t>
            </a:r>
            <a:r xmlns:a="http://schemas.openxmlformats.org/drawingml/2006/main">
              <a:rPr altLang="en-US" lang="pa" sz="3600">
                <a:solidFill>
                  <a:schemeClr val="tx1">
                    <a:lumMod val="65000"/>
                    <a:lumOff val="35000"/>
                  </a:schemeClr>
                </a:solidFill>
              </a:rPr>
              <a:t> </a:t>
            </a:r>
            <a:r xmlns:a="http://schemas.openxmlformats.org/drawingml/2006/main">
              <a:rPr altLang="ko-KR" lang="pa" sz="3600">
                <a:solidFill>
                  <a:schemeClr val="tx1">
                    <a:lumMod val="65000"/>
                    <a:lumOff val="35000"/>
                  </a:schemeClr>
                </a:solidFill>
              </a:rPr>
              <a:t>ਉਹ ਹੈ ਜੋ ਉਸ ਵਿੱਚ ਵਿਸ਼ਵਾਸ ਕਰਨ ਵਾਲਿਆਂ ਨੂੰ ਧਰਮੀ ਬਣਾਉਂਦਾ ਹੈ ਅਤੇ ਦੁਬਾਰਾ ਜਨਮ ਲੈਂਦਾ 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ਕਵਿਜ਼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ਕਿਹੜੀ ਚੀਜ਼ ਸਾਨੂੰ ਦੁਬਾਰਾ ਜਨਮ ਦਿੰਦੀ ਹੈ?</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① </a:t>
            </a:r>
            <a:r xmlns:a="http://schemas.openxmlformats.org/drawingml/2006/main">
              <a:rPr altLang="ko-KR" lang="pa" sz="2800">
                <a:solidFill>
                  <a:schemeClr val="tx1">
                    <a:lumMod val="65000"/>
                    <a:lumOff val="35000"/>
                  </a:schemeClr>
                </a:solidFill>
              </a:rPr>
              <a:t>ਪਾਣੀ ਅਤੇ ਆਤਮਾ ਨਾਲ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② </a:t>
            </a:r>
            <a:r xmlns:a="http://schemas.openxmlformats.org/drawingml/2006/main">
              <a:rPr altLang="ko-KR" lang="pa" sz="2800">
                <a:solidFill>
                  <a:schemeClr val="tx1">
                    <a:lumMod val="65000"/>
                    <a:lumOff val="35000"/>
                  </a:schemeClr>
                </a:solidFill>
              </a:rPr>
              <a:t>ਤੇਲ ਅਤੇ ਅੱਗ ਨਾਲ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③ </a:t>
            </a:r>
            <a:r xmlns:a="http://schemas.openxmlformats.org/drawingml/2006/main">
              <a:rPr altLang="ko-KR" lang="pa" sz="2800">
                <a:solidFill>
                  <a:schemeClr val="tx1">
                    <a:lumMod val="65000"/>
                    <a:lumOff val="35000"/>
                  </a:schemeClr>
                </a:solidFill>
              </a:rPr>
              <a:t>ਅੱਥਰੂ ਅਤੇ ਗੀਤਾਂ ਨਾਲ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chemeClr val="tx1">
                    <a:lumMod val="65000"/>
                    <a:lumOff val="35000"/>
                  </a:schemeClr>
                </a:solidFill>
              </a:rPr>
              <a:t>④ </a:t>
            </a:r>
            <a:r xmlns:a="http://schemas.openxmlformats.org/drawingml/2006/main">
              <a:rPr altLang="ko-KR" lang="pa" sz="2800">
                <a:solidFill>
                  <a:schemeClr val="tx1">
                    <a:lumMod val="65000"/>
                    <a:lumOff val="35000"/>
                  </a:schemeClr>
                </a:solidFill>
              </a:rPr>
              <a:t>ਪ੍ਰਾਰਥਨਾ ਅਤੇ ਪੂਜਾ ਨਾਲ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pa" sz="2800">
                <a:solidFill>
                  <a:srgbClr val="ff0000"/>
                </a:solidFill>
              </a:rPr>
              <a:t>① </a:t>
            </a:r>
            <a:r xmlns:a="http://schemas.openxmlformats.org/drawingml/2006/main">
              <a:rPr altLang="ko-KR" lang="pa" sz="2800">
                <a:solidFill>
                  <a:srgbClr val="ff0000"/>
                </a:solidFill>
              </a:rPr>
              <a:t>ਪਾਣੀ ਅਤੇ ਆਤਮਾ ਨਾਲ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a" sz="4000">
                <a:solidFill>
                  <a:srgbClr val="ff0000"/>
                </a:solidFill>
              </a:rPr>
              <a:t>ਅੱਜ ਦਾ ਸ਼ਬਦ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a" sz="3600">
                <a:solidFill>
                  <a:schemeClr val="tx1">
                    <a:lumMod val="65000"/>
                    <a:lumOff val="35000"/>
                  </a:schemeClr>
                </a:solidFill>
              </a:rPr>
              <a:t>ਯਿਸੂ ਨੇ ਉੱਤਰ ਦਿੱਤਾ, “ਮੈਂ ਤੁਹਾਨੂੰ ਸੱਚ ਆਖਦਾ ਹਾਂ, ਕੋਈ ਵੀ ਵਿਅਕਤੀ ਪਰਮੇਸ਼ੁਰ ਦੇ ਰਾਜ ਵਿੱਚ ਨਹੀਂ ਜਾ ਸਕਦਾ ਜਦੋਂ ਤੱਕ ਉਹ ਪਾਣੀ ਅਤੇ ਆਤਮਾ ਤੋਂ ਪੈਦਾ ਨਹੀਂ ਹੁੰਦਾ।</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a" sz="2800">
                <a:solidFill>
                  <a:schemeClr val="tx1">
                    <a:lumMod val="65000"/>
                    <a:lumOff val="35000"/>
                  </a:schemeClr>
                </a:solidFill>
              </a:rPr>
              <a:t>ਜੌਨ</a:t>
            </a:r>
            <a:r xmlns:a="http://schemas.openxmlformats.org/drawingml/2006/main">
              <a:rPr altLang="en-US" lang="pa" sz="2800">
                <a:solidFill>
                  <a:schemeClr val="tx1">
                    <a:lumMod val="65000"/>
                    <a:lumOff val="35000"/>
                  </a:schemeClr>
                </a:solidFill>
              </a:rPr>
              <a:t> </a:t>
            </a:r>
            <a:r xmlns:a="http://schemas.openxmlformats.org/drawingml/2006/main">
              <a:rPr altLang="ko-KR" lang="p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